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3"/>
  </p:notesMasterIdLst>
  <p:handoutMasterIdLst>
    <p:handoutMasterId r:id="rId164"/>
  </p:handoutMasterIdLst>
  <p:sldIdLst>
    <p:sldId id="256" r:id="rId2"/>
    <p:sldId id="257" r:id="rId3"/>
    <p:sldId id="258" r:id="rId4"/>
    <p:sldId id="259" r:id="rId5"/>
    <p:sldId id="260" r:id="rId6"/>
    <p:sldId id="382" r:id="rId7"/>
    <p:sldId id="263" r:id="rId8"/>
    <p:sldId id="384" r:id="rId9"/>
    <p:sldId id="264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387" r:id="rId18"/>
    <p:sldId id="388" r:id="rId19"/>
    <p:sldId id="272" r:id="rId20"/>
    <p:sldId id="389" r:id="rId21"/>
    <p:sldId id="273" r:id="rId22"/>
    <p:sldId id="274" r:id="rId23"/>
    <p:sldId id="390" r:id="rId24"/>
    <p:sldId id="275" r:id="rId25"/>
    <p:sldId id="277" r:id="rId26"/>
    <p:sldId id="378" r:id="rId27"/>
    <p:sldId id="278" r:id="rId28"/>
    <p:sldId id="279" r:id="rId29"/>
    <p:sldId id="280" r:id="rId30"/>
    <p:sldId id="379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374" r:id="rId47"/>
    <p:sldId id="37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80" r:id="rId68"/>
    <p:sldId id="315" r:id="rId69"/>
    <p:sldId id="316" r:id="rId70"/>
    <p:sldId id="317" r:id="rId71"/>
    <p:sldId id="318" r:id="rId72"/>
    <p:sldId id="319" r:id="rId73"/>
    <p:sldId id="320" r:id="rId74"/>
    <p:sldId id="321" r:id="rId75"/>
    <p:sldId id="322" r:id="rId76"/>
    <p:sldId id="323" r:id="rId77"/>
    <p:sldId id="324" r:id="rId78"/>
    <p:sldId id="325" r:id="rId79"/>
    <p:sldId id="326" r:id="rId80"/>
    <p:sldId id="327" r:id="rId81"/>
    <p:sldId id="328" r:id="rId82"/>
    <p:sldId id="329" r:id="rId83"/>
    <p:sldId id="330" r:id="rId84"/>
    <p:sldId id="381" r:id="rId85"/>
    <p:sldId id="331" r:id="rId86"/>
    <p:sldId id="332" r:id="rId87"/>
    <p:sldId id="333" r:id="rId88"/>
    <p:sldId id="334" r:id="rId89"/>
    <p:sldId id="335" r:id="rId90"/>
    <p:sldId id="336" r:id="rId91"/>
    <p:sldId id="337" r:id="rId92"/>
    <p:sldId id="338" r:id="rId93"/>
    <p:sldId id="339" r:id="rId94"/>
    <p:sldId id="340" r:id="rId95"/>
    <p:sldId id="341" r:id="rId96"/>
    <p:sldId id="342" r:id="rId97"/>
    <p:sldId id="343" r:id="rId98"/>
    <p:sldId id="344" r:id="rId99"/>
    <p:sldId id="345" r:id="rId100"/>
    <p:sldId id="346" r:id="rId101"/>
    <p:sldId id="347" r:id="rId102"/>
    <p:sldId id="348" r:id="rId103"/>
    <p:sldId id="349" r:id="rId104"/>
    <p:sldId id="350" r:id="rId105"/>
    <p:sldId id="351" r:id="rId106"/>
    <p:sldId id="386" r:id="rId107"/>
    <p:sldId id="352" r:id="rId108"/>
    <p:sldId id="353" r:id="rId109"/>
    <p:sldId id="391" r:id="rId110"/>
    <p:sldId id="395" r:id="rId111"/>
    <p:sldId id="394" r:id="rId112"/>
    <p:sldId id="399" r:id="rId113"/>
    <p:sldId id="354" r:id="rId114"/>
    <p:sldId id="400" r:id="rId115"/>
    <p:sldId id="402" r:id="rId116"/>
    <p:sldId id="403" r:id="rId117"/>
    <p:sldId id="404" r:id="rId118"/>
    <p:sldId id="405" r:id="rId119"/>
    <p:sldId id="406" r:id="rId120"/>
    <p:sldId id="355" r:id="rId121"/>
    <p:sldId id="356" r:id="rId122"/>
    <p:sldId id="357" r:id="rId123"/>
    <p:sldId id="407" r:id="rId124"/>
    <p:sldId id="408" r:id="rId125"/>
    <p:sldId id="413" r:id="rId126"/>
    <p:sldId id="410" r:id="rId127"/>
    <p:sldId id="411" r:id="rId128"/>
    <p:sldId id="412" r:id="rId129"/>
    <p:sldId id="409" r:id="rId130"/>
    <p:sldId id="358" r:id="rId131"/>
    <p:sldId id="359" r:id="rId132"/>
    <p:sldId id="414" r:id="rId133"/>
    <p:sldId id="415" r:id="rId134"/>
    <p:sldId id="416" r:id="rId135"/>
    <p:sldId id="417" r:id="rId136"/>
    <p:sldId id="418" r:id="rId137"/>
    <p:sldId id="419" r:id="rId138"/>
    <p:sldId id="420" r:id="rId139"/>
    <p:sldId id="360" r:id="rId140"/>
    <p:sldId id="361" r:id="rId141"/>
    <p:sldId id="362" r:id="rId142"/>
    <p:sldId id="363" r:id="rId143"/>
    <p:sldId id="425" r:id="rId144"/>
    <p:sldId id="421" r:id="rId145"/>
    <p:sldId id="365" r:id="rId146"/>
    <p:sldId id="366" r:id="rId147"/>
    <p:sldId id="368" r:id="rId148"/>
    <p:sldId id="369" r:id="rId149"/>
    <p:sldId id="423" r:id="rId150"/>
    <p:sldId id="367" r:id="rId151"/>
    <p:sldId id="424" r:id="rId152"/>
    <p:sldId id="364" r:id="rId153"/>
    <p:sldId id="426" r:id="rId154"/>
    <p:sldId id="370" r:id="rId155"/>
    <p:sldId id="428" r:id="rId156"/>
    <p:sldId id="427" r:id="rId157"/>
    <p:sldId id="371" r:id="rId158"/>
    <p:sldId id="429" r:id="rId159"/>
    <p:sldId id="430" r:id="rId160"/>
    <p:sldId id="372" r:id="rId161"/>
    <p:sldId id="373" r:id="rId16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87" autoAdjust="0"/>
  </p:normalViewPr>
  <p:slideViewPr>
    <p:cSldViewPr>
      <p:cViewPr varScale="1">
        <p:scale>
          <a:sx n="59" d="100"/>
          <a:sy n="59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0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commentAuthors" Target="commentAuthor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handoutMaster" Target="handoutMasters/handoutMaster1.xml"/><Relationship Id="rId16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01/10/2019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35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AB3C76-FA1A-4102-81B9-F1A5E92A7FF6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35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4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CBFE7F-CCFC-4EB7-997B-300A0ABF3891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44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AR" altLang="es-AR" dirty="0" smtClean="0"/>
              <a:t>Nuevamente es un </a:t>
            </a:r>
            <a:r>
              <a:rPr lang="es-AR" altLang="es-AR" dirty="0" err="1" smtClean="0"/>
              <a:t>patron</a:t>
            </a:r>
            <a:r>
              <a:rPr lang="es-AR" altLang="es-AR" dirty="0" smtClean="0"/>
              <a:t> reusable</a:t>
            </a:r>
          </a:p>
        </p:txBody>
      </p:sp>
      <p:sp>
        <p:nvSpPr>
          <p:cNvPr id="145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2923BB-0374-4248-8B4A-8CEAA330DC03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45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3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7A5CD-16EC-4FDA-939C-BD6727150B72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46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3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7A5CD-16EC-4FDA-939C-BD6727150B72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47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6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E3750-9662-4DB3-94F8-5F797CEED319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48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7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A5F936-118C-423A-97B1-CA6AA794FC46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49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8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D6703D-A83F-445C-AF02-F752F96F5D24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50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9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7860E8-EB85-4DDE-8B2B-4067FF970903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51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0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7C0C2D-DE69-4AFE-8B19-4886D4F4CE56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52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1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85AB75-45D4-44A2-B5E5-0F466A1AC99E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53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361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68F5E0-2D8B-41DE-AE0B-17535C2E7FF0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36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2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7DEAF0-7523-463C-AC13-164E3EB4C1C8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54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3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2EB2CE-FCC3-4DAB-91FE-ABB26D6DD05A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55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4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98E5A7-1373-4278-A3EA-FC9BF6F0CD82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56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5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02E7BC-793F-4CAF-B4FA-CB3198B8C012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57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6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3A0BAC-AA8F-4ADE-9888-1C698A9546EE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58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7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ADC5C1-B791-482A-A1F6-C19551A7927A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59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8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2F50E-A929-47C9-A387-66DDA7529C7C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60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59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B8664D-C587-4CA3-A040-CFF9C7DB1EDE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61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0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CF1481-04B0-484A-9F4A-A3721C61AECA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62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1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71D0B7-7B7A-4E36-B506-0E788164D71E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63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37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97FFE1-2217-45B6-92E1-95F4AD1B5117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37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2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1E555C-9BCC-48E2-8346-953AF8E5E693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64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3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981DD4-3669-4DA2-A032-274BD25F3B8F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65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4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ABB8A8-D435-4449-AD73-E8D3CF5DFB23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66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5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FEE487-5056-4A4D-8164-E0ADF1D06776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69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69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8F50B7-EB5A-4CD8-9007-FF3C5B770291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71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79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8ED8C1-76CB-419D-96B6-DF20228AE6BD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72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8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CECA43-8DDB-4C0B-A90A-C42B0D9D0832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74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9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B4D867-EDC7-4111-8DF4-1E3F3C5D49A0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78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10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91581C-B7C8-4DE9-9149-5B0C9CC386BF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82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2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7F49C2-73D9-4341-AC90-E6EB5053F9AE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83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38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81D50E-D3A5-46B7-AA73-46436AB8D865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38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2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7F49C2-73D9-4341-AC90-E6EB5053F9AE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84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30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6FDCEC-C3BE-4048-94FC-3EF025E88EA7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85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40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1E9DD9-06DD-48DE-8729-F870346050FF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86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51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68E258-9F57-48E4-AAA9-DE21AAFF2596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87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61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459E31-9ADE-4597-B1DE-1F47DC464DA7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88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77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B374E7-4C68-4DB7-B411-2C40B8E58EFC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90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39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9D806F-617D-4224-8BC8-9F9471B518D3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39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0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47AF88-3F90-4DB0-AD02-1D305F0AF625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40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1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12D05A-9E82-4F89-B1BE-7D38E32362D7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41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F412D0-8B8D-4589-9C86-7E84FCBF59CB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42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43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7A5CD-16EC-4FDA-939C-BD6727150B72}" type="slidenum">
              <a:rPr lang="es-AR" altLang="es-AR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43</a:t>
            </a:fld>
            <a:endParaRPr lang="es-AR" altLang="es-AR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01/10/2019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Encapsulamiento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Abstracción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885186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La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 no brinda servicios para leer o mostrar datos. Toda la entrada y salida se hace desde las clases Clientes.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 brinda servicios para establecer el valor que corresponde a la temperatura de un día  y retornar la temperatura almacenada para un día dado.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Desde las clases Clientes el primer día se referencia con el valor 1 y el último día del período corresponde al valor n.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53732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284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</a:t>
            </a:r>
            <a:r>
              <a:rPr lang="en-US" altLang="es-AR">
                <a:solidFill>
                  <a:srgbClr val="FF0000"/>
                </a:solidFill>
                <a:latin typeface="Arial Unicode MS" pitchFamily="34" charset="-128"/>
              </a:rPr>
              <a:t>n = 4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6708775" y="1493838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5488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3</a:t>
            </a:r>
            <a:r>
              <a:rPr lang="en-US" altLang="es-AR">
                <a:latin typeface="Arial Unicode MS" pitchFamily="34" charset="-128"/>
              </a:rPr>
              <a:t> 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" y="39576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latin typeface="Arial Unicode MS" pitchFamily="34" charset="-128"/>
              </a:rPr>
              <a:t>No se </a:t>
            </a:r>
            <a:r>
              <a:rPr lang="en-US" altLang="es-AR" dirty="0" err="1">
                <a:latin typeface="Arial Unicode MS" pitchFamily="34" charset="-128"/>
              </a:rPr>
              <a:t>satisface</a:t>
            </a:r>
            <a:r>
              <a:rPr lang="en-US" altLang="es-AR" dirty="0">
                <a:latin typeface="Arial Unicode MS" pitchFamily="34" charset="-128"/>
              </a:rPr>
              <a:t> la </a:t>
            </a:r>
            <a:r>
              <a:rPr lang="en-US" altLang="es-AR" dirty="0" err="1">
                <a:latin typeface="Arial Unicode MS" pitchFamily="34" charset="-128"/>
              </a:rPr>
              <a:t>propiedad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27456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611559" y="1096963"/>
            <a:ext cx="763284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huboNConMayores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t, 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se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verifique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altLang="es-AR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propiedad</a:t>
            </a:r>
            <a:endParaRPr lang="en-US" altLang="es-AR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incrementa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contador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sino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empieza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nuevamente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11559" y="5013176"/>
            <a:ext cx="7488834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Arial Unicode MS" pitchFamily="34" charset="-128"/>
              </a:rPr>
              <a:t>Observemos que hemos establecido una condición muy general para la iteración.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Arial Unicode MS" pitchFamily="34" charset="-128"/>
              </a:rPr>
              <a:t>La estructura de este algoritmo modela la solución de muchos problemas. </a:t>
            </a: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1359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467544" y="1340768"/>
            <a:ext cx="799288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huboNConMayores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t, 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se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encuentren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altLang="es-AR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consecutivas</a:t>
            </a:r>
            <a:r>
              <a:rPr lang="en-U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incrementa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contador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sino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empieza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nuevamente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6715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611559" y="1096963"/>
            <a:ext cx="763284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huboNConMayores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t, 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menor</a:t>
            </a:r>
            <a:r>
              <a:rPr lang="en-U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incrementa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contador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sino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empieza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nuevamente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11559" y="5251450"/>
            <a:ext cx="734481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solidFill>
                  <a:schemeClr val="accent1"/>
                </a:solidFill>
                <a:latin typeface="Arial Unicode MS" pitchFamily="34" charset="-128"/>
              </a:rPr>
              <a:t>Esta versión es más </a:t>
            </a:r>
            <a:r>
              <a:rPr lang="es-ES" altLang="es-AR" b="1" dirty="0">
                <a:solidFill>
                  <a:schemeClr val="accent1"/>
                </a:solidFill>
                <a:latin typeface="Arial Unicode MS" pitchFamily="34" charset="-128"/>
              </a:rPr>
              <a:t>refinada</a:t>
            </a:r>
            <a:r>
              <a:rPr lang="es-ES" altLang="es-AR" dirty="0">
                <a:solidFill>
                  <a:schemeClr val="accent1"/>
                </a:solidFill>
                <a:latin typeface="Arial Unicode MS" pitchFamily="34" charset="-128"/>
              </a:rPr>
              <a:t> y más </a:t>
            </a:r>
            <a:r>
              <a:rPr lang="es-ES" altLang="es-AR" b="1" dirty="0">
                <a:solidFill>
                  <a:schemeClr val="accent1"/>
                </a:solidFill>
                <a:latin typeface="Arial Unicode MS" pitchFamily="34" charset="-128"/>
              </a:rPr>
              <a:t>específica</a:t>
            </a:r>
            <a:r>
              <a:rPr lang="es-ES" altLang="es-AR" dirty="0">
                <a:solidFill>
                  <a:schemeClr val="accent1"/>
                </a:solidFill>
                <a:latin typeface="Arial Unicode MS" pitchFamily="34" charset="-128"/>
              </a:rPr>
              <a:t> que las anteriores.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solidFill>
                  <a:schemeClr val="accent1"/>
                </a:solidFill>
                <a:latin typeface="Arial Unicode MS" pitchFamily="34" charset="-128"/>
              </a:rPr>
              <a:t>La traducción a Java es más directa. </a:t>
            </a:r>
            <a:endParaRPr lang="es-AR" altLang="es-AR" dirty="0">
              <a:solidFill>
                <a:schemeClr val="accent1"/>
              </a:solidFill>
              <a:latin typeface="Arial Unicode MS" pitchFamily="34" charset="-128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62091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3"/>
          <p:cNvSpPr txBox="1">
            <a:spLocks noChangeArrowheads="1"/>
          </p:cNvSpPr>
          <p:nvPr/>
        </p:nvSpPr>
        <p:spPr bwMode="auto">
          <a:xfrm>
            <a:off x="539552" y="1096963"/>
            <a:ext cx="7872612" cy="452431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huboNConMayores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consecutivas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()&amp;&amp;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n;i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==n;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19563" y="4160838"/>
            <a:ext cx="3614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no </a:t>
            </a: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endParaRPr lang="en-US" altLang="es-AR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61058" y="5621278"/>
            <a:ext cx="80511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Establecer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Casos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de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Prueba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considerando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especialmente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que las n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temperaturas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mayores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a t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estén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en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las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primeras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posiciones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o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en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las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últimas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de la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estructura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.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8180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487363" y="868363"/>
            <a:ext cx="7685037" cy="6002337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periodoMasLargo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más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largo con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consecutivos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 =0;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max)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max =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324202" y="5301208"/>
            <a:ext cx="3840162" cy="12001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ANALIZAR PARA QUÉ CASOS LA SOLUCIÓN NO ES CORRECTA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5549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83568" y="1340768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Analizar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bajo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que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circunstancias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posible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interrumpir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el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recorrido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y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decidir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que la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secuencia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hallada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hasta el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momento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la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más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larga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,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aun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cuando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no se </a:t>
            </a:r>
            <a:r>
              <a:rPr lang="en-US" altLang="es-AR" dirty="0" err="1" smtClean="0">
                <a:solidFill>
                  <a:srgbClr val="0066FF"/>
                </a:solidFill>
                <a:latin typeface="Arial Unicode MS" pitchFamily="34" charset="-128"/>
              </a:rPr>
              <a:t>llegó</a:t>
            </a:r>
            <a:r>
              <a:rPr lang="en-US" altLang="es-AR" dirty="0" smtClean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smtClean="0">
                <a:solidFill>
                  <a:srgbClr val="0066FF"/>
                </a:solidFill>
                <a:latin typeface="Arial Unicode MS" pitchFamily="34" charset="-128"/>
              </a:rPr>
              <a:t>al final. </a:t>
            </a:r>
            <a:endParaRPr lang="en-US" altLang="es-AR" dirty="0">
              <a:solidFill>
                <a:srgbClr val="0066FF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25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3"/>
          <p:cNvSpPr txBox="1">
            <a:spLocks noChangeArrowheads="1"/>
          </p:cNvSpPr>
          <p:nvPr/>
        </p:nvSpPr>
        <p:spPr bwMode="auto">
          <a:xfrm>
            <a:off x="487363" y="1036910"/>
            <a:ext cx="7613029" cy="5632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</a:t>
            </a:r>
            <a:r>
              <a:rPr lang="en-US" altLang="es-AR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TestMayoresValoresFijos</a:t>
            </a:r>
            <a:r>
              <a:rPr lang="en-US" altLang="es-AR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static void main(String[]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args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TempMinEstacion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=10;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=new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TempMinEstacion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(1,-1);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(2,6);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(3,12);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(4,5);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(5,8);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(6,12);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(7,7);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(8,4);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(9,-1);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est.establecerTempMin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(10,5);   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3265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3"/>
          <p:cNvSpPr txBox="1">
            <a:spLocks noChangeArrowheads="1"/>
          </p:cNvSpPr>
          <p:nvPr/>
        </p:nvSpPr>
        <p:spPr bwMode="auto">
          <a:xfrm>
            <a:off x="467544" y="1052736"/>
            <a:ext cx="7613029" cy="5632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5 = "+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est.contarMayores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("Hay 5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5 = "+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est.huboMasNMayores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(5,5));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("Hay 8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5 = "+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est.huboMasNMayores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(5,8));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("Hay 3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10 = "+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est.huboMasNMayores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(10,3));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("Hay 3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consecutivos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5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“ 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est.huboNConMayores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(5,3));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("Hay 5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consecutivos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5 "+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est.huboNConMayores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(5,5));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Periodo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mas largo a 5 "+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est.periodoMasLargo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System.out.println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("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Periodo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mas largo a 5 "+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est.periodoMasLargo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(3));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8332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31998" y="1196752"/>
            <a:ext cx="8000441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smtClean="0">
                <a:latin typeface="Calibri" pitchFamily="34" charset="0"/>
              </a:rPr>
              <a:t>Continuamos con el ejemplo de la estación </a:t>
            </a:r>
            <a:r>
              <a:rPr lang="es-ES" altLang="es-AR" sz="2800" i="1" dirty="0">
                <a:latin typeface="Calibri" pitchFamily="34" charset="0"/>
              </a:rPr>
              <a:t>meteorológica </a:t>
            </a:r>
            <a:r>
              <a:rPr lang="es-ES" altLang="es-AR" sz="2800" i="1" dirty="0" smtClean="0">
                <a:latin typeface="Calibri" pitchFamily="34" charset="0"/>
              </a:rPr>
              <a:t>en la cual se </a:t>
            </a:r>
            <a:r>
              <a:rPr lang="es-ES" altLang="es-AR" sz="2800" i="1" dirty="0">
                <a:latin typeface="Calibri" pitchFamily="34" charset="0"/>
              </a:rPr>
              <a:t>miden y registran valores de distintas variables </a:t>
            </a:r>
            <a:r>
              <a:rPr lang="es-ES" altLang="es-AR" sz="2800" i="1" dirty="0" smtClean="0">
                <a:latin typeface="Calibri" pitchFamily="34" charset="0"/>
              </a:rPr>
              <a:t>meteorológicas.</a:t>
            </a: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El diseñador del sistema elaboró un diagrama de clases que incluye a una clase </a:t>
            </a:r>
            <a:r>
              <a:rPr lang="es-ES" altLang="es-AR" sz="2800" b="1" dirty="0" err="1" smtClean="0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 smtClean="0">
                <a:latin typeface="Calibri" pitchFamily="34" charset="0"/>
              </a:rPr>
              <a:t>. </a:t>
            </a: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La clase </a:t>
            </a:r>
            <a:r>
              <a:rPr lang="es-ES" altLang="es-AR" sz="2800" b="1" i="1" dirty="0">
                <a:latin typeface="Calibri" pitchFamily="34" charset="0"/>
              </a:rPr>
              <a:t>encapsula a una estructura de datos </a:t>
            </a:r>
            <a:r>
              <a:rPr lang="es-ES" altLang="es-AR" sz="2800" i="1" dirty="0">
                <a:latin typeface="Calibri" pitchFamily="34" charset="0"/>
              </a:rPr>
              <a:t>que mantiene los valores de las temperaturas mínimas de cada día registradas en un período de n días y brinda </a:t>
            </a:r>
            <a:r>
              <a:rPr lang="es-ES" altLang="es-AR" sz="2800" i="1" dirty="0" smtClean="0">
                <a:latin typeface="Calibri" pitchFamily="34" charset="0"/>
              </a:rPr>
              <a:t>servicios para procesarla. 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2800" i="1" dirty="0">
                <a:latin typeface="Calibri" pitchFamily="34" charset="0"/>
              </a:rPr>
              <a:t>El diseñador decidió que </a:t>
            </a:r>
            <a:r>
              <a:rPr lang="es-ES" altLang="es-AR" sz="2800" i="1" dirty="0" smtClean="0">
                <a:latin typeface="Calibri" pitchFamily="34" charset="0"/>
              </a:rPr>
              <a:t>la estructura sea un </a:t>
            </a:r>
            <a:r>
              <a:rPr lang="es-ES" altLang="es-AR" sz="2800" b="1" i="1" dirty="0">
                <a:latin typeface="Calibri" pitchFamily="34" charset="0"/>
              </a:rPr>
              <a:t>arreglo de n componentes</a:t>
            </a:r>
            <a:r>
              <a:rPr lang="es-ES" altLang="es-AR" sz="2800" i="1" dirty="0">
                <a:latin typeface="Calibri" pitchFamily="34" charset="0"/>
              </a:rPr>
              <a:t>, cada una de las cuales corresponde a la temperatura de un día del período.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53732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s-ES" dirty="0" smtClean="0"/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57200" y="107950"/>
            <a:ext cx="8207375" cy="6048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kern="0" dirty="0" smtClean="0"/>
          </a:p>
        </p:txBody>
      </p:sp>
      <p:sp>
        <p:nvSpPr>
          <p:cNvPr id="16389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49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597154" cy="569386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class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TempMinEstacion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Todas las consultas que procesan la estructura requieren que se haya asignado una temperatura a cada </a:t>
            </a:r>
            <a:r>
              <a:rPr lang="es-AR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día.El</a:t>
            </a: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primer día es el día 1.El período tiene al menos un día.*/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float []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//Constructor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/*Crea una estructura para  mantener las temperaturas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</a:t>
            </a:r>
            <a:r>
              <a:rPr lang="es-AR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</a:t>
            </a: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días, </a:t>
            </a:r>
            <a:r>
              <a:rPr lang="es-AR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</a:t>
            </a: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&gt;0 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TempMinEstacion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 new float[cant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...	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77825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9" y="1087438"/>
            <a:ext cx="7813178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smtClean="0">
                <a:latin typeface="Calibri" pitchFamily="34" charset="0"/>
              </a:rPr>
              <a:t>Como </a:t>
            </a:r>
            <a:r>
              <a:rPr lang="es-ES" altLang="es-AR" sz="2800" i="1" dirty="0">
                <a:latin typeface="Calibri" pitchFamily="34" charset="0"/>
              </a:rPr>
              <a:t>la clase encapsula a la estructura de datos, el arreglo no es visible fuera de la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Las clases Clientes pueden crear objetos de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 y enviarles mensajes para </a:t>
            </a:r>
            <a:r>
              <a:rPr lang="es-ES" altLang="es-AR" sz="2800" i="1" dirty="0" smtClean="0">
                <a:latin typeface="Calibri" pitchFamily="34" charset="0"/>
              </a:rPr>
              <a:t>computar valores.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La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 no brinda servicios para leer o mostrar datos. Toda la entrada y salida se hace desde las clases Clientes.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smtClean="0">
                <a:latin typeface="Calibri" pitchFamily="34" charset="0"/>
              </a:rPr>
              <a:t>Desde </a:t>
            </a:r>
            <a:r>
              <a:rPr lang="es-ES" altLang="es-AR" sz="2800" i="1" dirty="0">
                <a:latin typeface="Calibri" pitchFamily="34" charset="0"/>
              </a:rPr>
              <a:t>las clases Clientes el primer día se referencia con el valor 1 y el último día del período corresponde al valor n.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53732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57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mtClean="0">
                <a:latin typeface="+mn-lt"/>
              </a:rPr>
              <a:t>TempMinEstacion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err="1" smtClean="0">
                <a:latin typeface="+mn-lt"/>
              </a:rPr>
              <a:t>float</a:t>
            </a:r>
            <a:r>
              <a:rPr lang="es-AR" altLang="es-AR" dirty="0" smtClean="0">
                <a:latin typeface="+mn-lt"/>
              </a:rPr>
              <a:t> [] </a:t>
            </a:r>
            <a:r>
              <a:rPr lang="es-AR" altLang="es-AR" dirty="0" err="1" smtClean="0">
                <a:latin typeface="+mn-lt"/>
              </a:rPr>
              <a:t>tMin</a:t>
            </a:r>
            <a:endParaRPr lang="es-AR" altLang="es-AR" dirty="0" smtClean="0">
              <a:latin typeface="+mn-lt"/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274638" y="2193925"/>
            <a:ext cx="5165725" cy="18831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AR" altLang="es-AR" smtClean="0">
              <a:latin typeface="+mn-lt"/>
            </a:endParaRP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365125" y="2422525"/>
            <a:ext cx="51429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latin typeface="+mn-lt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err="1" smtClean="0">
                <a:latin typeface="+mn-lt"/>
              </a:rPr>
              <a:t>TempMinEstacion</a:t>
            </a:r>
            <a:r>
              <a:rPr lang="es-AR" altLang="es-AR" dirty="0" smtClean="0">
                <a:latin typeface="+mn-lt"/>
              </a:rPr>
              <a:t> (</a:t>
            </a:r>
            <a:r>
              <a:rPr lang="es-AR" altLang="es-AR" dirty="0" err="1" smtClean="0">
                <a:latin typeface="+mn-lt"/>
              </a:rPr>
              <a:t>cant</a:t>
            </a:r>
            <a:r>
              <a:rPr lang="es-AR" altLang="es-AR" dirty="0" smtClean="0">
                <a:latin typeface="+mn-lt"/>
              </a:rPr>
              <a:t>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latin typeface="+mn-lt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s-AR" dirty="0" err="1" smtClean="0">
                <a:solidFill>
                  <a:srgbClr val="FF0000"/>
                </a:solidFill>
                <a:latin typeface="+mn-lt"/>
              </a:rPr>
              <a:t>establecerTempMin</a:t>
            </a:r>
            <a:r>
              <a:rPr lang="en-US" altLang="es-AR" dirty="0" smtClean="0">
                <a:solidFill>
                  <a:srgbClr val="FF0000"/>
                </a:solidFill>
                <a:latin typeface="+mn-lt"/>
              </a:rPr>
              <a:t> (d:entero, t : real)</a:t>
            </a:r>
            <a:endParaRPr lang="es-AR" altLang="es-AR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 flipH="1" flipV="1">
            <a:off x="5652120" y="1340768"/>
            <a:ext cx="3203450" cy="155416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err="1">
                <a:latin typeface="+mn-lt"/>
              </a:rPr>
              <a:t>TempMinEstacion</a:t>
            </a:r>
            <a:r>
              <a:rPr lang="es-AR" altLang="es-AR" sz="1800" dirty="0">
                <a:latin typeface="+mn-lt"/>
              </a:rPr>
              <a:t> (</a:t>
            </a:r>
            <a:r>
              <a:rPr lang="es-AR" altLang="es-AR" sz="1800" dirty="0" err="1">
                <a:latin typeface="+mn-lt"/>
              </a:rPr>
              <a:t>cant</a:t>
            </a:r>
            <a:r>
              <a:rPr lang="es-AR" altLang="es-AR" sz="1800" dirty="0">
                <a:latin typeface="+mn-lt"/>
              </a:rPr>
              <a:t> : </a:t>
            </a:r>
            <a:r>
              <a:rPr lang="es-AR" altLang="es-AR" sz="1800" dirty="0" smtClean="0">
                <a:latin typeface="+mn-lt"/>
              </a:rPr>
              <a:t>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+mn-lt"/>
              </a:rPr>
              <a:t>Crea una estructura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+mn-lt"/>
              </a:rPr>
              <a:t>para mantener las temperaturas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+mn-lt"/>
              </a:rPr>
              <a:t>de </a:t>
            </a:r>
            <a:r>
              <a:rPr lang="es-AR" altLang="es-AR" sz="1800" dirty="0" err="1" smtClean="0">
                <a:latin typeface="+mn-lt"/>
              </a:rPr>
              <a:t>cant</a:t>
            </a:r>
            <a:r>
              <a:rPr lang="es-AR" altLang="es-AR" sz="1800" dirty="0" smtClean="0">
                <a:latin typeface="+mn-lt"/>
              </a:rPr>
              <a:t> días, requiere </a:t>
            </a:r>
            <a:r>
              <a:rPr lang="es-AR" altLang="es-AR" sz="1800" dirty="0" err="1" smtClean="0">
                <a:latin typeface="+mn-lt"/>
              </a:rPr>
              <a:t>cant</a:t>
            </a:r>
            <a:r>
              <a:rPr lang="es-AR" altLang="es-AR" sz="1800" dirty="0" smtClean="0">
                <a:latin typeface="+mn-lt"/>
              </a:rPr>
              <a:t>&gt;0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flipH="1" flipV="1">
            <a:off x="5652120" y="2924944"/>
            <a:ext cx="3224088" cy="122413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s-AR" sz="1800" dirty="0" err="1">
                <a:latin typeface="+mn-lt"/>
              </a:rPr>
              <a:t>establecerTempMin</a:t>
            </a:r>
            <a:r>
              <a:rPr lang="en-US" altLang="es-AR" sz="1800" dirty="0">
                <a:latin typeface="+mn-lt"/>
              </a:rPr>
              <a:t> (d : </a:t>
            </a:r>
            <a:r>
              <a:rPr lang="en-US" altLang="es-AR" sz="1800" dirty="0" err="1">
                <a:latin typeface="+mn-lt"/>
              </a:rPr>
              <a:t>entero</a:t>
            </a:r>
            <a:r>
              <a:rPr lang="en-US" altLang="es-AR" sz="1800" dirty="0">
                <a:latin typeface="+mn-lt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s-AR" sz="1800" dirty="0">
                <a:latin typeface="+mn-lt"/>
              </a:rPr>
              <a:t>                                      t : real)</a:t>
            </a:r>
            <a:endParaRPr lang="es-AR" altLang="es-AR" sz="1800" dirty="0">
              <a:latin typeface="+mn-lt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+mn-lt"/>
              </a:rPr>
              <a:t>r</a:t>
            </a:r>
            <a:r>
              <a:rPr lang="es-AR" altLang="es-AR" sz="1800" dirty="0" smtClean="0">
                <a:latin typeface="+mn-lt"/>
              </a:rPr>
              <a:t>equiere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 smtClean="0">
                <a:latin typeface="+mn-lt"/>
              </a:rPr>
              <a:t>1</a:t>
            </a:r>
            <a:r>
              <a:rPr lang="es-ES" altLang="es-AR" sz="1800" dirty="0">
                <a:latin typeface="+mn-lt"/>
              </a:rPr>
              <a:t>&lt;=d&lt;=</a:t>
            </a:r>
            <a:r>
              <a:rPr lang="es-ES" altLang="es-AR" sz="1800" dirty="0" err="1">
                <a:latin typeface="+mn-lt"/>
              </a:rPr>
              <a:t>cantDias</a:t>
            </a:r>
            <a:r>
              <a:rPr lang="es-ES" altLang="es-AR" sz="1800" dirty="0" smtClean="0">
                <a:latin typeface="+mn-lt"/>
              </a:rPr>
              <a:t>()</a:t>
            </a:r>
            <a:endParaRPr lang="es-AR" altLang="es-AR" sz="1800" dirty="0"/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0860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8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7718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3.5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4576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12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1434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-1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832375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3.5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518175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10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203975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-2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683568" y="53006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1140768" y="5573688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539552" y="5995417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</a:rPr>
              <a:t>tMin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1739256" y="5229200"/>
            <a:ext cx="5237162" cy="1458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3293418" y="6097563"/>
            <a:ext cx="6858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1921818" y="60975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251520" y="4221088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n-lt"/>
              </a:rPr>
              <a:t>La temperatura del </a:t>
            </a:r>
            <a:r>
              <a:rPr lang="es-ES" sz="2800" b="1" dirty="0" smtClean="0">
                <a:solidFill>
                  <a:srgbClr val="0070C0"/>
                </a:solidFill>
                <a:latin typeface="+mn-lt"/>
              </a:rPr>
              <a:t>día 1 </a:t>
            </a:r>
            <a:r>
              <a:rPr lang="es-ES" sz="2800" dirty="0" smtClean="0">
                <a:latin typeface="+mn-lt"/>
              </a:rPr>
              <a:t>corresponde al </a:t>
            </a:r>
            <a:r>
              <a:rPr lang="es-ES" sz="2800" b="1" dirty="0" smtClean="0">
                <a:solidFill>
                  <a:srgbClr val="0070C0"/>
                </a:solidFill>
                <a:latin typeface="+mn-lt"/>
              </a:rPr>
              <a:t>subíndice 0 </a:t>
            </a:r>
            <a:r>
              <a:rPr lang="es-ES" sz="2800" dirty="0" smtClean="0">
                <a:latin typeface="+mn-lt"/>
              </a:rPr>
              <a:t>en el arreglo. </a:t>
            </a:r>
            <a:endParaRPr lang="es-E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723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9" grpId="0" animBg="1"/>
      <p:bldP spid="12" grpId="0" animBg="1"/>
      <p:bldP spid="35" grpId="0" animBg="1"/>
      <p:bldP spid="36" grpId="0" animBg="1"/>
      <p:bldP spid="37" grpId="0"/>
      <p:bldP spid="43" grpId="0" animBg="1"/>
      <p:bldP spid="44" grpId="0" animBg="1"/>
      <p:bldP spid="45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9" y="1087438"/>
            <a:ext cx="781317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smtClean="0">
                <a:latin typeface="Calibri" pitchFamily="34" charset="0"/>
              </a:rPr>
              <a:t>La interpretación del diseño es fundamental para implementar correctamente cada funcionalidad.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smtClean="0">
                <a:latin typeface="Calibri" pitchFamily="34" charset="0"/>
              </a:rPr>
              <a:t>Los siguientes servicios son diferentes aun cuando la especificación es similar: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huboMasNMayores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exactametne</a:t>
            </a:r>
            <a:r>
              <a:rPr lang="en-US" altLang="es-AR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huboNConMayores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n)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consecutivas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</a:t>
            </a:r>
            <a:endParaRPr lang="en-US" altLang="es-AR" b="1" dirty="0">
              <a:solidFill>
                <a:srgbClr val="0099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 smtClean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53732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662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TempMinEstacion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float [] tMin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47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4983162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>
                <a:latin typeface="Arial Unicode MS" pitchFamily="34" charset="-128"/>
              </a:rPr>
              <a:t>mayorAmplitud():real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>
                <a:latin typeface="Arial Unicode MS" pitchFamily="34" charset="-128"/>
              </a:rPr>
              <a:t>huboMayorAmplitud(t:real):boolean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>
                <a:latin typeface="Arial Unicode MS" pitchFamily="34" charset="-128"/>
              </a:rPr>
              <a:t>todasAmplitudesCrecientes():boolean</a:t>
            </a:r>
            <a:endParaRPr lang="es-ES" altLang="es-AR" sz="220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113670" name="AutoShape 10"/>
          <p:cNvSpPr>
            <a:spLocks noChangeArrowheads="1"/>
          </p:cNvSpPr>
          <p:nvPr/>
        </p:nvSpPr>
        <p:spPr bwMode="auto">
          <a:xfrm flipH="1" flipV="1">
            <a:off x="5618163" y="2812702"/>
            <a:ext cx="3306762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Decide si hubo alguna amplitud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térmica entre días consecutivos,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mayor a 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13671" name="AutoShape 10"/>
          <p:cNvSpPr>
            <a:spLocks noChangeArrowheads="1"/>
          </p:cNvSpPr>
          <p:nvPr/>
        </p:nvSpPr>
        <p:spPr bwMode="auto">
          <a:xfrm flipH="1" flipV="1">
            <a:off x="5591175" y="1334740"/>
            <a:ext cx="3306763" cy="1358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Computa la mayor amplitud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térmica entre 2 días consecutivos,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 requiere que el período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tenga al menos 2 días.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13673" name="AutoShape 10"/>
          <p:cNvSpPr>
            <a:spLocks noChangeArrowheads="1"/>
          </p:cNvSpPr>
          <p:nvPr/>
        </p:nvSpPr>
        <p:spPr bwMode="auto">
          <a:xfrm flipH="1" flipV="1">
            <a:off x="5618163" y="4108102"/>
            <a:ext cx="3306762" cy="1481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Decide si todas las amplitudes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térmicas entre días consecutivos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son crecientes,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 requiere que el período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tenga al menos 2 días.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2575" y="5938838"/>
            <a:ext cx="6989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66FF"/>
                </a:solidFill>
                <a:latin typeface="Arial Unicode MS" pitchFamily="34" charset="-128"/>
              </a:rPr>
              <a:t>Establecer Casos de Prueba para cada servicio </a:t>
            </a:r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3636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7.5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m</a:t>
            </a:r>
            <a:r>
              <a:rPr lang="es-ES_tradnl" altLang="es-AR" b="1" dirty="0" err="1" smtClean="0">
                <a:latin typeface="Arial Unicode MS" pitchFamily="34" charset="-128"/>
              </a:rPr>
              <a:t>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 smtClean="0">
                <a:latin typeface="Arial Unicode MS" pitchFamily="34" charset="-128"/>
              </a:rPr>
              <a:t>float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2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7.5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05488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Primera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m</a:t>
            </a:r>
            <a:r>
              <a:rPr lang="es-ES_tradnl" altLang="es-AR" b="1" dirty="0" err="1" smtClean="0">
                <a:latin typeface="Arial Unicode MS" pitchFamily="34" charset="-128"/>
              </a:rPr>
              <a:t>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 smtClean="0">
                <a:latin typeface="Arial Unicode MS" pitchFamily="34" charset="-128"/>
              </a:rPr>
              <a:t>float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985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8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7.5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05488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Primera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88707" y="4038600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Segunda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0.5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m</a:t>
            </a:r>
            <a:r>
              <a:rPr lang="es-ES_tradnl" altLang="es-AR" b="1" dirty="0" err="1" smtClean="0">
                <a:latin typeface="Arial Unicode MS" pitchFamily="34" charset="-128"/>
              </a:rPr>
              <a:t>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 smtClean="0">
                <a:latin typeface="Arial Unicode MS" pitchFamily="34" charset="-128"/>
              </a:rPr>
              <a:t>float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32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7.5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05488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Primera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88707" y="4038600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Segunda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0.5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849017" y="4038600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Arial Unicode MS" pitchFamily="34" charset="-128"/>
              </a:rPr>
              <a:t>Mayor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m</a:t>
            </a:r>
            <a:r>
              <a:rPr lang="es-ES_tradnl" altLang="es-AR" b="1" dirty="0" err="1" smtClean="0">
                <a:latin typeface="Arial Unicode MS" pitchFamily="34" charset="-128"/>
              </a:rPr>
              <a:t>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 smtClean="0">
                <a:latin typeface="Arial Unicode MS" pitchFamily="34" charset="-128"/>
              </a:rPr>
              <a:t>float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2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7.5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05488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Primera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88707" y="4038600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Segunda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0.5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849017" y="4038600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Arial Unicode MS" pitchFamily="34" charset="-128"/>
              </a:rPr>
              <a:t>Mayor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28147" y="4623222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Tercera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4.0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888457" y="4623222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Arial Unicode MS" pitchFamily="34" charset="-128"/>
              </a:rPr>
              <a:t>Mayor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5039" y="119675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m</a:t>
            </a:r>
            <a:r>
              <a:rPr lang="es-ES_tradnl" altLang="es-AR" b="1" dirty="0" err="1" smtClean="0">
                <a:latin typeface="Arial Unicode MS" pitchFamily="34" charset="-128"/>
              </a:rPr>
              <a:t>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 smtClean="0">
                <a:latin typeface="Arial Unicode MS" pitchFamily="34" charset="-128"/>
              </a:rPr>
              <a:t>float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2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7.5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05488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Primera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88707" y="4038600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Segunda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0.5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849017" y="4038600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Arial Unicode MS" pitchFamily="34" charset="-128"/>
              </a:rPr>
              <a:t>Mayor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28147" y="4623222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Tercera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4.0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888457" y="4623222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Arial Unicode MS" pitchFamily="34" charset="-128"/>
              </a:rPr>
              <a:t>Mayor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5.0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828146" y="5199286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latin typeface="Arial Unicode MS" pitchFamily="34" charset="-128"/>
              </a:rPr>
              <a:t>Cuarta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6.0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849016" y="5199286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Arial Unicode MS" pitchFamily="34" charset="-128"/>
              </a:rPr>
              <a:t>Mayor </a:t>
            </a:r>
            <a:r>
              <a:rPr lang="en-US" altLang="es-AR" dirty="0" err="1" smtClean="0">
                <a:latin typeface="Arial Unicode MS" pitchFamily="34" charset="-128"/>
              </a:rPr>
              <a:t>amplitud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r>
              <a:rPr lang="en-US" altLang="es-AR" dirty="0" smtClean="0">
                <a:latin typeface="Arial Unicode MS" pitchFamily="34" charset="-128"/>
                <a:sym typeface="Symbol" pitchFamily="18" charset="2"/>
              </a:rPr>
              <a:t> 6.0</a:t>
            </a:r>
            <a:r>
              <a:rPr lang="en-US" altLang="es-AR" dirty="0" smtClean="0">
                <a:latin typeface="Arial Unicode MS" pitchFamily="34" charset="-128"/>
              </a:rPr>
              <a:t> 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5039" y="119675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m</a:t>
            </a:r>
            <a:r>
              <a:rPr lang="es-ES_tradnl" altLang="es-AR" b="1" dirty="0" err="1" smtClean="0">
                <a:latin typeface="Arial Unicode MS" pitchFamily="34" charset="-128"/>
              </a:rPr>
              <a:t>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 smtClean="0">
                <a:latin typeface="Arial Unicode MS" pitchFamily="34" charset="-128"/>
              </a:rPr>
              <a:t>float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60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597154" cy="2678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//Comandos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establecerTempMin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		     float t){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1&lt;=</a:t>
            </a:r>
            <a:r>
              <a:rPr lang="es-AR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&lt;=</a:t>
            </a:r>
            <a:r>
              <a:rPr lang="es-AR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s-E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s-E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s-ES" altLang="es-AR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dia-1</a:t>
            </a:r>
            <a:r>
              <a:rPr lang="es-E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539552" y="5373216"/>
            <a:ext cx="73811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s-ES" sz="2800" dirty="0">
                <a:latin typeface="+mn-lt"/>
              </a:rPr>
              <a:t>Observemos que </a:t>
            </a:r>
            <a:r>
              <a:rPr lang="es-ES" sz="2800" dirty="0" smtClean="0">
                <a:latin typeface="+mn-lt"/>
              </a:rPr>
              <a:t>no establecemos controles ni requisitos sobre el valor de la temperatura. </a:t>
            </a:r>
            <a:endParaRPr lang="es-ES" sz="28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971600" y="3645024"/>
            <a:ext cx="7272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n-lt"/>
              </a:rPr>
              <a:t>La temperatura de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sz="2800" b="1" dirty="0" err="1" smtClean="0">
                <a:solidFill>
                  <a:srgbClr val="0070C0"/>
                </a:solidFill>
                <a:latin typeface="+mn-lt"/>
              </a:rPr>
              <a:t>dia</a:t>
            </a:r>
            <a:r>
              <a:rPr lang="es-ES" sz="2800" b="1" dirty="0" smtClean="0">
                <a:solidFill>
                  <a:srgbClr val="0070C0"/>
                </a:solidFill>
                <a:latin typeface="+mn-lt"/>
              </a:rPr>
              <a:t>  </a:t>
            </a:r>
            <a:r>
              <a:rPr lang="es-ES" sz="2800" dirty="0" smtClean="0">
                <a:latin typeface="+mn-lt"/>
              </a:rPr>
              <a:t>corresponde al </a:t>
            </a:r>
            <a:r>
              <a:rPr lang="es-ES" sz="2800" b="1" dirty="0" smtClean="0">
                <a:solidFill>
                  <a:srgbClr val="0070C0"/>
                </a:solidFill>
                <a:latin typeface="+mn-lt"/>
              </a:rPr>
              <a:t>subíndice dia-1 </a:t>
            </a:r>
            <a:endParaRPr lang="es-ES" sz="2800" dirty="0" smtClean="0"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s-ES" sz="2800" dirty="0" smtClean="0">
                <a:latin typeface="+mn-lt"/>
              </a:rPr>
              <a:t>en el arreglo. </a:t>
            </a:r>
            <a:endParaRPr lang="es-E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26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275638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 mayorAmplitud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Calcula la amplitud entre los días 1 y 2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Calcula la amplitud entre los días 2 y 3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Compara y elige la mayor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Calcula la amplitud entre los días 3 y 4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Compara la última calculada con la mayor y   	elige la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Calcula la amplitud entre los días 4 y 5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Compara la última calculada con la mayor y   	elige la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Calcula la amplitud entre los días 5 y 6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Compara la última calculada con la mayor y   	elige la mayor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28650" y="5772150"/>
            <a:ext cx="7829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chemeClr val="accent2"/>
                </a:solidFill>
                <a:latin typeface="Arial Unicode MS" pitchFamily="34" charset="-128"/>
              </a:rPr>
              <a:t>Debemos refinar esta versión identificando las estructuras de control. </a:t>
            </a:r>
            <a:endParaRPr lang="es-AR" altLang="es-AR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4800" y="1828800"/>
            <a:ext cx="7867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304800" y="2514600"/>
            <a:ext cx="7867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304800" y="3505200"/>
            <a:ext cx="7867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304800" y="4495800"/>
            <a:ext cx="7867600" cy="1141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70500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12" grpId="0" animBg="1"/>
      <p:bldP spid="13" grpId="0" animBg="1"/>
      <p:bldP spid="14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49498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mayorAmplitud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mayor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entre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1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y 2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para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partir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 con el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siguiente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mayor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mayor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60310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80989" y="1508125"/>
            <a:ext cx="7891412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mayorAmplitud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/*Computa la mayor amplitud térmica entre 2 días consecutivos,  requiere que el período </a:t>
            </a:r>
            <a:r>
              <a:rPr lang="es-AR" altLang="es-AR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tenga </a:t>
            </a:r>
            <a:r>
              <a:rPr lang="es-AR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 menos 2 días*/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float may=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[0]-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[1]);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;i&lt;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()-1;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]-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[i+1]) &gt;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may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 =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]-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[i+1]);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return may;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385743" y="5031431"/>
            <a:ext cx="36155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FF0000"/>
                </a:solidFill>
                <a:latin typeface="Arial Unicode MS" pitchFamily="34" charset="-128"/>
              </a:rPr>
              <a:t>Recorrido Exhaustivo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36654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80989" y="1508125"/>
            <a:ext cx="7891412" cy="452431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mayorAmplitud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/*Computa la mayor amplitud térmica entre 2 días consecutivos,  requiere que el período </a:t>
            </a:r>
            <a:r>
              <a:rPr lang="es-AR" altLang="es-AR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tenga </a:t>
            </a:r>
            <a:r>
              <a:rPr lang="es-AR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 menos 2 días*/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float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may=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(0); 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=1;i&lt;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()-1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if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)&gt;may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 =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return may;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private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float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]-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[i+1];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}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23191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TempMinEstacion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float [] tMin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47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4983162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dirty="0" err="1">
                <a:latin typeface="Arial Unicode MS" pitchFamily="34" charset="-128"/>
              </a:rPr>
              <a:t>mayorAmplitud</a:t>
            </a:r>
            <a:r>
              <a:rPr lang="es-ES_tradnl" altLang="es-AR" sz="2200" dirty="0">
                <a:latin typeface="Arial Unicode MS" pitchFamily="34" charset="-128"/>
              </a:rPr>
              <a:t>():real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b="1" dirty="0" err="1">
                <a:latin typeface="Arial Unicode MS" pitchFamily="34" charset="-128"/>
              </a:rPr>
              <a:t>huboMayorAmplitud</a:t>
            </a:r>
            <a:r>
              <a:rPr lang="es-ES_tradnl" altLang="es-AR" sz="2200" b="1" dirty="0">
                <a:latin typeface="Arial Unicode MS" pitchFamily="34" charset="-128"/>
              </a:rPr>
              <a:t>(</a:t>
            </a:r>
            <a:r>
              <a:rPr lang="es-ES_tradnl" altLang="es-AR" sz="2200" b="1" dirty="0" err="1">
                <a:latin typeface="Arial Unicode MS" pitchFamily="34" charset="-128"/>
              </a:rPr>
              <a:t>t:real</a:t>
            </a:r>
            <a:r>
              <a:rPr lang="es-ES_tradnl" altLang="es-AR" sz="2200" b="1" dirty="0">
                <a:latin typeface="Arial Unicode MS" pitchFamily="34" charset="-128"/>
              </a:rPr>
              <a:t>):</a:t>
            </a:r>
            <a:r>
              <a:rPr lang="es-ES_tradnl" altLang="es-AR" sz="2200" b="1" dirty="0" err="1">
                <a:latin typeface="Arial Unicode MS" pitchFamily="34" charset="-128"/>
              </a:rPr>
              <a:t>boolean</a:t>
            </a:r>
            <a:endParaRPr lang="es-ES_tradnl" altLang="es-AR" sz="2200" b="1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dirty="0" err="1">
                <a:latin typeface="Arial Unicode MS" pitchFamily="34" charset="-128"/>
              </a:rPr>
              <a:t>todasAmplitudesCrecientes</a:t>
            </a:r>
            <a:r>
              <a:rPr lang="es-ES_tradnl" altLang="es-AR" sz="2200" dirty="0">
                <a:latin typeface="Arial Unicode MS" pitchFamily="34" charset="-128"/>
              </a:rPr>
              <a:t>():</a:t>
            </a:r>
            <a:r>
              <a:rPr lang="es-ES_tradnl" altLang="es-AR" sz="2200" dirty="0" err="1">
                <a:latin typeface="Arial Unicode MS" pitchFamily="34" charset="-128"/>
              </a:rPr>
              <a:t>boolean</a:t>
            </a:r>
            <a:endParaRPr lang="es-ES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113670" name="AutoShape 10"/>
          <p:cNvSpPr>
            <a:spLocks noChangeArrowheads="1"/>
          </p:cNvSpPr>
          <p:nvPr/>
        </p:nvSpPr>
        <p:spPr bwMode="auto">
          <a:xfrm flipH="1" flipV="1">
            <a:off x="5618163" y="2812702"/>
            <a:ext cx="3306762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Decide si hubo alguna amplitud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térmica entre días consecutivos,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mayor a 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 dirty="0">
              <a:latin typeface="Arial Unicode MS" pitchFamily="34" charset="-128"/>
            </a:endParaRPr>
          </a:p>
        </p:txBody>
      </p:sp>
      <p:sp>
        <p:nvSpPr>
          <p:cNvPr id="113671" name="AutoShape 10"/>
          <p:cNvSpPr>
            <a:spLocks noChangeArrowheads="1"/>
          </p:cNvSpPr>
          <p:nvPr/>
        </p:nvSpPr>
        <p:spPr bwMode="auto">
          <a:xfrm flipH="1" flipV="1">
            <a:off x="5591175" y="1334740"/>
            <a:ext cx="3306763" cy="1358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Computa la mayor amplitud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térmica entre 2 días consecutivos,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 requiere que el período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tenga al menos 2 días.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13673" name="AutoShape 10"/>
          <p:cNvSpPr>
            <a:spLocks noChangeArrowheads="1"/>
          </p:cNvSpPr>
          <p:nvPr/>
        </p:nvSpPr>
        <p:spPr bwMode="auto">
          <a:xfrm flipH="1" flipV="1">
            <a:off x="5618163" y="4108102"/>
            <a:ext cx="3306762" cy="1481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Decide si todas las amplitudes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térmicas entre días consecutivos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son crecientes,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 requiere que el período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tenga al menos 2 días.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5118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FF0000"/>
                </a:solidFill>
                <a:latin typeface="Arial Unicode MS" pitchFamily="34" charset="-128"/>
              </a:rPr>
              <a:t>t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= 5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 smtClean="0">
                <a:latin typeface="Arial Unicode MS" pitchFamily="34" charset="-128"/>
              </a:rPr>
              <a:t>huboMayorAmplitud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2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FF0000"/>
                </a:solidFill>
                <a:latin typeface="Arial Unicode MS" pitchFamily="34" charset="-128"/>
              </a:rPr>
              <a:t>t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s-AR" smtClean="0">
                <a:solidFill>
                  <a:srgbClr val="FF0000"/>
                </a:solidFill>
                <a:latin typeface="Arial Unicode MS" pitchFamily="34" charset="-128"/>
              </a:rPr>
              <a:t>= 5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 smtClean="0">
                <a:latin typeface="Arial Unicode MS" pitchFamily="34" charset="-128"/>
              </a:rPr>
              <a:t>huboMayorAmplitud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68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FF0000"/>
                </a:solidFill>
                <a:latin typeface="Arial Unicode MS" pitchFamily="34" charset="-128"/>
              </a:rPr>
              <a:t>t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s-AR" smtClean="0">
                <a:solidFill>
                  <a:srgbClr val="FF0000"/>
                </a:solidFill>
                <a:latin typeface="Arial Unicode MS" pitchFamily="34" charset="-128"/>
              </a:rPr>
              <a:t>= 5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 smtClean="0">
                <a:latin typeface="Arial Unicode MS" pitchFamily="34" charset="-128"/>
              </a:rPr>
              <a:t>huboMayorAmplitud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394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FF0000"/>
                </a:solidFill>
                <a:latin typeface="Arial Unicode MS" pitchFamily="34" charset="-128"/>
              </a:rPr>
              <a:t>t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= 5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73907" y="3951177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true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5039" y="1196752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 smtClean="0">
                <a:latin typeface="Arial Unicode MS" pitchFamily="34" charset="-128"/>
              </a:rPr>
              <a:t>huboMayorAmplitud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63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FF0000"/>
                </a:solidFill>
                <a:latin typeface="Arial Unicode MS" pitchFamily="34" charset="-128"/>
              </a:rPr>
              <a:t>t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= 8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 smtClean="0">
                <a:latin typeface="Arial Unicode MS" pitchFamily="34" charset="-128"/>
              </a:rPr>
              <a:t>huboMayorAmplitud</a:t>
            </a:r>
            <a:r>
              <a:rPr lang="es-ES_tradnl" altLang="es-AR" b="1" dirty="0" smtClean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5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741170" cy="34163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Consultas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obtenerTempMin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dia){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1&lt;=</a:t>
            </a:r>
            <a:r>
              <a:rPr lang="es-AR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&lt;=</a:t>
            </a:r>
            <a:r>
              <a:rPr lang="es-AR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pt-BR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dia-1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pt-BR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tMin.length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1617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27563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huboMayorAmplitud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para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periodo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se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verifique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propiedad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 con el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siguiente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se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verifica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propiedad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38138" y="4648200"/>
            <a:ext cx="8512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chemeClr val="accent2"/>
                </a:solidFill>
                <a:latin typeface="Arial Unicode MS" pitchFamily="34" charset="-128"/>
              </a:rPr>
              <a:t>Nuevamente la condición de corte de la iteración es muy general.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chemeClr val="accent2"/>
                </a:solidFill>
                <a:latin typeface="Arial Unicode MS" pitchFamily="34" charset="-128"/>
              </a:rPr>
              <a:t>El algoritmo en sí mismo es muy general, la estructura podría no ser un arreglo </a:t>
            </a:r>
            <a:endParaRPr lang="es-AR" altLang="es-AR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00844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80988" y="1508125"/>
            <a:ext cx="8035428" cy="304698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huboMayorAmplitud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//Decide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hay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;i&lt;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()-1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&amp;&amp;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	 				!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]-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[i+1])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298702" y="4412974"/>
            <a:ext cx="37686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FF0000"/>
                </a:solidFill>
                <a:latin typeface="Arial Unicode MS" pitchFamily="34" charset="-128"/>
              </a:rPr>
              <a:t>Recorrido NO Exhaustivo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2652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TempMinEstacion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float [] tMin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47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4983162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dirty="0" err="1">
                <a:latin typeface="Arial Unicode MS" pitchFamily="34" charset="-128"/>
              </a:rPr>
              <a:t>mayorAmplitud</a:t>
            </a:r>
            <a:r>
              <a:rPr lang="es-ES_tradnl" altLang="es-AR" sz="2200" dirty="0">
                <a:latin typeface="Arial Unicode MS" pitchFamily="34" charset="-128"/>
              </a:rPr>
              <a:t>():real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dirty="0" err="1">
                <a:latin typeface="Arial Unicode MS" pitchFamily="34" charset="-128"/>
              </a:rPr>
              <a:t>huboMayorAmplitud</a:t>
            </a:r>
            <a:r>
              <a:rPr lang="es-ES_tradnl" altLang="es-AR" sz="2200" dirty="0">
                <a:latin typeface="Arial Unicode MS" pitchFamily="34" charset="-128"/>
              </a:rPr>
              <a:t>(</a:t>
            </a:r>
            <a:r>
              <a:rPr lang="es-ES_tradnl" altLang="es-AR" sz="2200" dirty="0" err="1">
                <a:latin typeface="Arial Unicode MS" pitchFamily="34" charset="-128"/>
              </a:rPr>
              <a:t>t:real</a:t>
            </a:r>
            <a:r>
              <a:rPr lang="es-ES_tradnl" altLang="es-AR" sz="2200" dirty="0">
                <a:latin typeface="Arial Unicode MS" pitchFamily="34" charset="-128"/>
              </a:rPr>
              <a:t>):</a:t>
            </a:r>
            <a:r>
              <a:rPr lang="es-ES_tradnl" altLang="es-AR" sz="2200" dirty="0" err="1">
                <a:latin typeface="Arial Unicode MS" pitchFamily="34" charset="-128"/>
              </a:rPr>
              <a:t>boolean</a:t>
            </a:r>
            <a:endParaRPr lang="es-ES_tradnl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b="1" dirty="0" err="1">
                <a:latin typeface="Arial Unicode MS" pitchFamily="34" charset="-128"/>
              </a:rPr>
              <a:t>todasAmplitudesCrecientes</a:t>
            </a:r>
            <a:r>
              <a:rPr lang="es-ES_tradnl" altLang="es-AR" sz="2200" b="1" dirty="0">
                <a:latin typeface="Arial Unicode MS" pitchFamily="34" charset="-128"/>
              </a:rPr>
              <a:t>():</a:t>
            </a:r>
            <a:r>
              <a:rPr lang="es-ES_tradnl" altLang="es-AR" sz="2200" b="1" dirty="0" err="1">
                <a:latin typeface="Arial Unicode MS" pitchFamily="34" charset="-128"/>
              </a:rPr>
              <a:t>boolean</a:t>
            </a:r>
            <a:endParaRPr lang="es-ES" altLang="es-AR" sz="2200" b="1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113670" name="AutoShape 10"/>
          <p:cNvSpPr>
            <a:spLocks noChangeArrowheads="1"/>
          </p:cNvSpPr>
          <p:nvPr/>
        </p:nvSpPr>
        <p:spPr bwMode="auto">
          <a:xfrm flipH="1" flipV="1">
            <a:off x="5618163" y="2812702"/>
            <a:ext cx="3306762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Decide si hubo alguna amplitud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térmica entre días consecutivos,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mayor a 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 dirty="0">
              <a:latin typeface="Arial Unicode MS" pitchFamily="34" charset="-128"/>
            </a:endParaRPr>
          </a:p>
        </p:txBody>
      </p:sp>
      <p:sp>
        <p:nvSpPr>
          <p:cNvPr id="113671" name="AutoShape 10"/>
          <p:cNvSpPr>
            <a:spLocks noChangeArrowheads="1"/>
          </p:cNvSpPr>
          <p:nvPr/>
        </p:nvSpPr>
        <p:spPr bwMode="auto">
          <a:xfrm flipH="1" flipV="1">
            <a:off x="5591175" y="1334740"/>
            <a:ext cx="3306763" cy="1358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Computa la mayor amplitud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térmica entre 2 días consecutivos,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 requiere que el período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tenga al menos 2 días.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13673" name="AutoShape 10"/>
          <p:cNvSpPr>
            <a:spLocks noChangeArrowheads="1"/>
          </p:cNvSpPr>
          <p:nvPr/>
        </p:nvSpPr>
        <p:spPr bwMode="auto">
          <a:xfrm flipH="1" flipV="1">
            <a:off x="5618163" y="4108102"/>
            <a:ext cx="3306762" cy="1481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Decide si todas las amplitudes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térmicas entre días consecutivos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son crecientes,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 requiere que el período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tenga al menos 2 días.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 dirty="0">
              <a:latin typeface="Arial Unicode MS" pitchFamily="34" charset="-128"/>
            </a:endParaRPr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87944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8.7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2" name="Rectangle 1"/>
          <p:cNvSpPr/>
          <p:nvPr/>
        </p:nvSpPr>
        <p:spPr>
          <a:xfrm>
            <a:off x="505039" y="1196752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todasAmplitudesCrecientes</a:t>
            </a:r>
            <a:r>
              <a:rPr lang="es-ES_tradnl" altLang="es-AR" b="1" dirty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6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</a:t>
            </a:r>
            <a:r>
              <a:rPr lang="es-ES" sz="200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8.7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todasAmplitudesCrecientes</a:t>
            </a:r>
            <a:r>
              <a:rPr lang="es-ES_tradnl" altLang="es-AR" b="1" dirty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1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8.7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todasAmplitudesCrecientes</a:t>
            </a:r>
            <a:r>
              <a:rPr lang="es-ES_tradnl" altLang="es-AR" b="1" dirty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8.7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039" y="1196752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todasAmplitudesCrecientes</a:t>
            </a:r>
            <a:r>
              <a:rPr lang="es-ES_tradnl" altLang="es-AR" b="1" dirty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5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</a:t>
            </a:r>
            <a:r>
              <a:rPr lang="es-ES" sz="2000" dirty="0" smtClean="0">
                <a:solidFill>
                  <a:srgbClr val="0066FF"/>
                </a:solidFill>
              </a:rPr>
              <a:t>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8.7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-2.2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73907" y="3951177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false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5039" y="1196752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todasAmplitudesCrecientes</a:t>
            </a:r>
            <a:r>
              <a:rPr lang="es-ES_tradnl" altLang="es-AR" b="1" dirty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3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2.8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</a:t>
            </a:r>
            <a:r>
              <a:rPr lang="es-ES" sz="2000" dirty="0" smtClean="0">
                <a:solidFill>
                  <a:srgbClr val="0066FF"/>
                </a:solidFill>
              </a:rPr>
              <a:t>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3.5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5.0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10.2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 smtClean="0">
                <a:solidFill>
                  <a:srgbClr val="0066FF"/>
                </a:solidFill>
              </a:rPr>
              <a:t>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cantDias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()  </a:t>
            </a:r>
            <a:r>
              <a:rPr lang="en-US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es</a:t>
            </a: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 7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73907" y="3951177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solidFill>
                  <a:srgbClr val="FF0000"/>
                </a:solidFill>
                <a:latin typeface="Arial Unicode MS" pitchFamily="34" charset="-128"/>
              </a:rPr>
              <a:t>true</a:t>
            </a:r>
            <a:endParaRPr lang="en-US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5039" y="1196752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ES_tradnl" altLang="es-AR" b="1" dirty="0" err="1">
                <a:latin typeface="Arial Unicode MS" pitchFamily="34" charset="-128"/>
              </a:rPr>
              <a:t>todasAmplitudesCrecientes</a:t>
            </a:r>
            <a:r>
              <a:rPr lang="es-ES_tradnl" altLang="es-AR" b="1" dirty="0">
                <a:latin typeface="Arial Unicode MS" pitchFamily="34" charset="-128"/>
              </a:rPr>
              <a:t>():</a:t>
            </a:r>
            <a:r>
              <a:rPr lang="es-ES_tradnl" altLang="es-AR" b="1" dirty="0" err="1">
                <a:latin typeface="Arial Unicode MS" pitchFamily="34" charset="-128"/>
              </a:rPr>
              <a:t>boolean</a:t>
            </a:r>
            <a:endParaRPr lang="es-ES" altLang="es-AR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406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42297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todasAmplitudesCrecientes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entre el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primer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y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par 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periodo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partir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verifique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propiedad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a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con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siguiente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&gt;= 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NO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propiedad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sino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19803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669162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ES_tradnl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 el promedio de temperaturas de un período con al menos un día*/</a:t>
            </a:r>
            <a:endParaRPr lang="en-U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float prom=0,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pt-BR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suma=</a:t>
            </a:r>
            <a:r>
              <a:rPr lang="pt-BR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suma+tMin</a:t>
            </a:r>
            <a:r>
              <a:rPr lang="pt-BR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[i];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pt-BR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</a:t>
            </a:r>
            <a:r>
              <a:rPr lang="pt-BR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=suma/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r>
              <a:rPr lang="pt-BR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return prom;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280619" y="3861048"/>
            <a:ext cx="3429000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r>
              <a:rPr lang="en-US" altLang="es-AR" b="1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47712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3"/>
          <p:cNvSpPr txBox="1">
            <a:spLocks noChangeArrowheads="1"/>
          </p:cNvSpPr>
          <p:nvPr/>
        </p:nvSpPr>
        <p:spPr bwMode="auto">
          <a:xfrm>
            <a:off x="467544" y="1340768"/>
            <a:ext cx="7963420" cy="452431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todasAmplitudesCrecientes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altLang="es-AR" b="1" dirty="0" err="1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</a:t>
            </a:r>
            <a:r>
              <a:rPr lang="en-US" altLang="es-AR" b="1" dirty="0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b="1" dirty="0" err="1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al </a:t>
            </a:r>
            <a:r>
              <a:rPr lang="en-US" altLang="es-AR" b="1" dirty="0" err="1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b="1" dirty="0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2 </a:t>
            </a:r>
            <a:r>
              <a:rPr lang="en-US" altLang="es-AR" b="1" dirty="0" err="1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dias</a:t>
            </a:r>
            <a:endParaRPr lang="en-US" altLang="es-AR" b="1" dirty="0">
              <a:solidFill>
                <a:srgbClr val="92D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true;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a1=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[0]-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[1]);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=1;i&lt;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()-1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&amp;&amp;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todas;i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a2 =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]-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[i+1]);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 (a1 &gt;= a2)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a1 = a2;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563888" y="4604603"/>
            <a:ext cx="4263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NO </a:t>
            </a: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795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TempMinEstacion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float [] tMin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23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51212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latin typeface="Arial Unicode MS" pitchFamily="34" charset="-128"/>
              </a:rPr>
              <a:t>mayoresDiferencias</a:t>
            </a:r>
            <a:r>
              <a:rPr lang="es-ES" altLang="es-AR" sz="2000" dirty="0">
                <a:latin typeface="Arial Unicode MS" pitchFamily="34" charset="-128"/>
              </a:rPr>
              <a:t> (</a:t>
            </a:r>
            <a:r>
              <a:rPr lang="es-ES" altLang="es-AR" sz="2000" dirty="0" err="1">
                <a:latin typeface="Arial Unicode MS" pitchFamily="34" charset="-128"/>
              </a:rPr>
              <a:t>tme: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r>
              <a:rPr lang="es-ES" altLang="es-AR" sz="2000" dirty="0">
                <a:latin typeface="Arial Unicode MS" pitchFamily="34" charset="-128"/>
              </a:rPr>
              <a:t>, t:real 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 smtClean="0">
                <a:latin typeface="Arial Unicode MS" pitchFamily="34" charset="-128"/>
              </a:rPr>
              <a:t>hayDiferenciaMayor</a:t>
            </a:r>
            <a:r>
              <a:rPr lang="es-ES" altLang="es-AR" sz="2000" dirty="0" smtClean="0">
                <a:latin typeface="Arial Unicode MS" pitchFamily="34" charset="-128"/>
              </a:rPr>
              <a:t> </a:t>
            </a:r>
            <a:r>
              <a:rPr lang="es-ES" altLang="es-AR" sz="2000" dirty="0">
                <a:latin typeface="Arial Unicode MS" pitchFamily="34" charset="-128"/>
              </a:rPr>
              <a:t>(</a:t>
            </a:r>
            <a:r>
              <a:rPr lang="es-ES" altLang="es-AR" sz="2000" dirty="0" err="1">
                <a:latin typeface="Arial Unicode MS" pitchFamily="34" charset="-128"/>
              </a:rPr>
              <a:t>tme: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r>
              <a:rPr lang="es-ES" altLang="es-AR" sz="2000" dirty="0">
                <a:latin typeface="Arial Unicode MS" pitchFamily="34" charset="-128"/>
              </a:rPr>
              <a:t>, t: real)  : </a:t>
            </a:r>
            <a:r>
              <a:rPr lang="es-ES" altLang="es-AR" sz="2000" dirty="0" err="1">
                <a:latin typeface="Arial Unicode MS" pitchFamily="34" charset="-128"/>
              </a:rPr>
              <a:t>boolean</a:t>
            </a:r>
            <a:endParaRPr lang="es-ES" altLang="es-AR" sz="20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latin typeface="Arial Unicode MS" pitchFamily="34" charset="-128"/>
              </a:rPr>
              <a:t>mayorDiferencia</a:t>
            </a:r>
            <a:r>
              <a:rPr lang="es-ES" altLang="es-AR" sz="2000" dirty="0">
                <a:latin typeface="Arial Unicode MS" pitchFamily="34" charset="-128"/>
              </a:rPr>
              <a:t> (</a:t>
            </a:r>
            <a:r>
              <a:rPr lang="es-ES" altLang="es-AR" sz="2000" dirty="0" err="1">
                <a:latin typeface="Arial Unicode MS" pitchFamily="34" charset="-128"/>
              </a:rPr>
              <a:t>tme: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r>
              <a:rPr lang="es-ES" altLang="es-AR" sz="2000" dirty="0">
                <a:latin typeface="Arial Unicode MS" pitchFamily="34" charset="-128"/>
              </a:rPr>
              <a:t> ) 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latin typeface="Arial Unicode MS" pitchFamily="34" charset="-128"/>
              </a:rPr>
              <a:t>menorEntreEstaciones</a:t>
            </a:r>
            <a:r>
              <a:rPr lang="es-ES" altLang="es-AR" sz="2000" dirty="0">
                <a:latin typeface="Arial Unicode MS" pitchFamily="34" charset="-128"/>
              </a:rPr>
              <a:t> (</a:t>
            </a:r>
            <a:r>
              <a:rPr lang="es-ES" altLang="es-AR" sz="2000" dirty="0" err="1">
                <a:latin typeface="Arial Unicode MS" pitchFamily="34" charset="-128"/>
              </a:rPr>
              <a:t>tme: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r>
              <a:rPr lang="es-ES" altLang="es-AR" sz="2000" dirty="0">
                <a:latin typeface="Arial Unicode MS" pitchFamily="34" charset="-128"/>
              </a:rPr>
              <a:t>): 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endParaRPr lang="es-ES" altLang="es-A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21862" name="AutoShape 10"/>
          <p:cNvSpPr>
            <a:spLocks noChangeArrowheads="1"/>
          </p:cNvSpPr>
          <p:nvPr/>
        </p:nvSpPr>
        <p:spPr bwMode="auto">
          <a:xfrm flipH="1" flipV="1">
            <a:off x="5608638" y="1978025"/>
            <a:ext cx="3306762" cy="1130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Cuenta en cuántos días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la diferencia absoluta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entre las temperaturas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de las dos estaciones es mayor a </a:t>
            </a:r>
            <a:r>
              <a:rPr lang="es-ES" altLang="es-AR" sz="1600" dirty="0" smtClean="0">
                <a:latin typeface="Arial Unicode MS" pitchFamily="34" charset="-128"/>
              </a:rPr>
              <a:t>t</a:t>
            </a:r>
            <a:endParaRPr lang="es-ES" altLang="es-AR" sz="1600" dirty="0">
              <a:latin typeface="Arial Unicode MS" pitchFamily="34" charset="-128"/>
            </a:endParaRPr>
          </a:p>
        </p:txBody>
      </p:sp>
      <p:sp>
        <p:nvSpPr>
          <p:cNvPr id="121863" name="AutoShape 10"/>
          <p:cNvSpPr>
            <a:spLocks noChangeArrowheads="1"/>
          </p:cNvSpPr>
          <p:nvPr/>
        </p:nvSpPr>
        <p:spPr bwMode="auto">
          <a:xfrm flipH="1" flipV="1">
            <a:off x="5608638" y="3200400"/>
            <a:ext cx="3306762" cy="96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Decide si en dos estaciones,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 algún día, la diferencia absoluta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entre temperaturas es mayor a </a:t>
            </a:r>
            <a:r>
              <a:rPr lang="es-ES" altLang="es-AR" sz="1600" dirty="0" smtClean="0">
                <a:latin typeface="Arial Unicode MS" pitchFamily="34" charset="-128"/>
              </a:rPr>
              <a:t>t</a:t>
            </a:r>
            <a:endParaRPr lang="es-ES" altLang="es-AR" sz="1600" dirty="0">
              <a:latin typeface="Arial Unicode MS" pitchFamily="34" charset="-128"/>
            </a:endParaRPr>
          </a:p>
        </p:txBody>
      </p:sp>
      <p:sp>
        <p:nvSpPr>
          <p:cNvPr id="121864" name="AutoShape 10"/>
          <p:cNvSpPr>
            <a:spLocks noChangeArrowheads="1"/>
          </p:cNvSpPr>
          <p:nvPr/>
        </p:nvSpPr>
        <p:spPr bwMode="auto">
          <a:xfrm flipH="1" flipV="1">
            <a:off x="5608638" y="4251325"/>
            <a:ext cx="3306762" cy="109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Computa la mayor diferencia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absoluta entre dos </a:t>
            </a:r>
            <a:r>
              <a:rPr lang="es-ES" altLang="es-AR" sz="1600" dirty="0" smtClean="0">
                <a:latin typeface="Arial Unicode MS" pitchFamily="34" charset="-128"/>
              </a:rPr>
              <a:t>estaciones </a:t>
            </a:r>
            <a:endParaRPr lang="es-ES" altLang="es-AR" sz="1600" dirty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 el mismo día. </a:t>
            </a:r>
            <a:endParaRPr lang="es-AR" altLang="es-AR" sz="1600" dirty="0">
              <a:latin typeface="Arial Unicode MS" pitchFamily="34" charset="-128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 </a:t>
            </a:r>
            <a:endParaRPr lang="es-ES" sz="2000" dirty="0" smtClean="0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 flipH="1" flipV="1">
            <a:off x="5608638" y="5424488"/>
            <a:ext cx="3306762" cy="981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Genera una estación con la menor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temperatura mínima de cada día,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entre dos estaciones dadas </a:t>
            </a:r>
          </a:p>
        </p:txBody>
      </p:sp>
      <p:sp>
        <p:nvSpPr>
          <p:cNvPr id="121867" name="AutoShape 10"/>
          <p:cNvSpPr>
            <a:spLocks noChangeArrowheads="1"/>
          </p:cNvSpPr>
          <p:nvPr/>
        </p:nvSpPr>
        <p:spPr bwMode="auto">
          <a:xfrm flipH="1" flipV="1">
            <a:off x="5580112" y="989013"/>
            <a:ext cx="3306762" cy="93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Requieren la misma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cantidad de temperaturas 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las dos </a:t>
            </a:r>
            <a:r>
              <a:rPr lang="es-ES" altLang="es-AR" sz="1600" b="1" dirty="0" smtClean="0">
                <a:solidFill>
                  <a:srgbClr val="FF0000"/>
                </a:solidFill>
                <a:latin typeface="Arial Unicode MS" pitchFamily="34" charset="-128"/>
              </a:rPr>
              <a:t>estaciones</a:t>
            </a:r>
            <a:endParaRPr lang="es-ES" altLang="es-AR" sz="16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74638" y="5519738"/>
            <a:ext cx="5165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/>
              <a:t>Reciben y/o retornan un objeto de la clase </a:t>
            </a:r>
            <a:r>
              <a:rPr lang="en-US" altLang="es-AR">
                <a:solidFill>
                  <a:srgbClr val="FF0000"/>
                </a:solidFill>
              </a:rPr>
              <a:t>TempMinEstacion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03940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525146" cy="2678113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//Comandos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establecerTempMin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		     float t){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1&lt;=d&lt;=</a:t>
            </a:r>
            <a:r>
              <a:rPr lang="es-AR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s-E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s-E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dia-1</a:t>
            </a:r>
            <a:r>
              <a:rPr lang="es-E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3238" y="3886200"/>
            <a:ext cx="7525146" cy="230822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Consultas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obtenerTempMin(int dia){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1&lt;=d&lt;=</a:t>
            </a:r>
            <a:r>
              <a:rPr lang="es-AR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return tMin[</a:t>
            </a:r>
            <a:r>
              <a:rPr lang="pt-BR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dia-1</a:t>
            </a: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77371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4129" name="Text Box 5"/>
          <p:cNvSpPr txBox="1">
            <a:spLocks noChangeArrowheads="1"/>
          </p:cNvSpPr>
          <p:nvPr/>
        </p:nvSpPr>
        <p:spPr bwMode="auto">
          <a:xfrm>
            <a:off x="-387350" y="2895029"/>
            <a:ext cx="864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s-ES" altLang="es-AR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Si t = 5 </a:t>
            </a:r>
            <a:r>
              <a:rPr lang="es-ES" altLang="es-AR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mayorTempMin</a:t>
            </a:r>
            <a:r>
              <a:rPr lang="es-ES" altLang="es-AR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debe retornar 3</a:t>
            </a:r>
            <a:endParaRPr lang="es-AR" altLang="es-A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909" name="Rectangle 24"/>
          <p:cNvSpPr>
            <a:spLocks noChangeArrowheads="1"/>
          </p:cNvSpPr>
          <p:nvPr/>
        </p:nvSpPr>
        <p:spPr bwMode="auto">
          <a:xfrm>
            <a:off x="18764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b="1">
                <a:latin typeface="Times New Roman" pitchFamily="18" charset="0"/>
              </a:rPr>
              <a:t>6</a:t>
            </a:r>
            <a:endParaRPr lang="es-AR" altLang="es-AR" b="1">
              <a:latin typeface="Times New Roman" pitchFamily="18" charset="0"/>
            </a:endParaRPr>
          </a:p>
        </p:txBody>
      </p:sp>
      <p:sp>
        <p:nvSpPr>
          <p:cNvPr id="123910" name="Rectangle 25"/>
          <p:cNvSpPr>
            <a:spLocks noChangeArrowheads="1"/>
          </p:cNvSpPr>
          <p:nvPr/>
        </p:nvSpPr>
        <p:spPr bwMode="auto">
          <a:xfrm>
            <a:off x="25622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1" name="Rectangle 26"/>
          <p:cNvSpPr>
            <a:spLocks noChangeArrowheads="1"/>
          </p:cNvSpPr>
          <p:nvPr/>
        </p:nvSpPr>
        <p:spPr bwMode="auto">
          <a:xfrm>
            <a:off x="32480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-2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2" name="Rectangle 27"/>
          <p:cNvSpPr>
            <a:spLocks noChangeArrowheads="1"/>
          </p:cNvSpPr>
          <p:nvPr/>
        </p:nvSpPr>
        <p:spPr bwMode="auto">
          <a:xfrm>
            <a:off x="39338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3" name="Rectangle 28"/>
          <p:cNvSpPr>
            <a:spLocks noChangeArrowheads="1"/>
          </p:cNvSpPr>
          <p:nvPr/>
        </p:nvSpPr>
        <p:spPr bwMode="auto">
          <a:xfrm>
            <a:off x="46196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7.5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4" name="Rectangle 28"/>
          <p:cNvSpPr>
            <a:spLocks noChangeArrowheads="1"/>
          </p:cNvSpPr>
          <p:nvPr/>
        </p:nvSpPr>
        <p:spPr bwMode="auto">
          <a:xfrm>
            <a:off x="5319713" y="16537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3915" name="Rectangle 28"/>
          <p:cNvSpPr>
            <a:spLocks noChangeArrowheads="1"/>
          </p:cNvSpPr>
          <p:nvPr/>
        </p:nvSpPr>
        <p:spPr bwMode="auto">
          <a:xfrm>
            <a:off x="6015038" y="16569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6" name="Rectangle 24"/>
          <p:cNvSpPr>
            <a:spLocks noChangeArrowheads="1"/>
          </p:cNvSpPr>
          <p:nvPr/>
        </p:nvSpPr>
        <p:spPr bwMode="auto">
          <a:xfrm>
            <a:off x="18716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7" name="Rectangle 25"/>
          <p:cNvSpPr>
            <a:spLocks noChangeArrowheads="1"/>
          </p:cNvSpPr>
          <p:nvPr/>
        </p:nvSpPr>
        <p:spPr bwMode="auto">
          <a:xfrm>
            <a:off x="25574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8" name="Rectangle 26"/>
          <p:cNvSpPr>
            <a:spLocks noChangeArrowheads="1"/>
          </p:cNvSpPr>
          <p:nvPr/>
        </p:nvSpPr>
        <p:spPr bwMode="auto">
          <a:xfrm>
            <a:off x="32432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9" name="Rectangle 27"/>
          <p:cNvSpPr>
            <a:spLocks noChangeArrowheads="1"/>
          </p:cNvSpPr>
          <p:nvPr/>
        </p:nvSpPr>
        <p:spPr bwMode="auto">
          <a:xfrm>
            <a:off x="39290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0" name="Rectangle 28"/>
          <p:cNvSpPr>
            <a:spLocks noChangeArrowheads="1"/>
          </p:cNvSpPr>
          <p:nvPr/>
        </p:nvSpPr>
        <p:spPr bwMode="auto">
          <a:xfrm>
            <a:off x="46148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1" name="Rectangle 28"/>
          <p:cNvSpPr>
            <a:spLocks noChangeArrowheads="1"/>
          </p:cNvSpPr>
          <p:nvPr/>
        </p:nvSpPr>
        <p:spPr bwMode="auto">
          <a:xfrm>
            <a:off x="5314950" y="22284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10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2" name="Rectangle 28"/>
          <p:cNvSpPr>
            <a:spLocks noChangeArrowheads="1"/>
          </p:cNvSpPr>
          <p:nvPr/>
        </p:nvSpPr>
        <p:spPr bwMode="auto">
          <a:xfrm>
            <a:off x="6010275" y="223162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11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95154" y="823648"/>
            <a:ext cx="7802562" cy="166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b="1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oolean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mayoresDiferencias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					(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tme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t)</a:t>
            </a: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272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4129" name="Text Box 5"/>
          <p:cNvSpPr txBox="1">
            <a:spLocks noChangeArrowheads="1"/>
          </p:cNvSpPr>
          <p:nvPr/>
        </p:nvSpPr>
        <p:spPr bwMode="auto">
          <a:xfrm>
            <a:off x="-387350" y="2894285"/>
            <a:ext cx="864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s-ES" altLang="es-AR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Si t = 5 </a:t>
            </a:r>
            <a:r>
              <a:rPr lang="es-ES" altLang="es-AR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mayorTempMin</a:t>
            </a:r>
            <a:r>
              <a:rPr lang="es-ES" altLang="es-AR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debe retornar 3</a:t>
            </a:r>
            <a:endParaRPr lang="es-AR" altLang="es-A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452438" y="3478659"/>
            <a:ext cx="8640762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para cada día d del período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temperatura del día d de 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Estación 1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      la estación que recibe el mensaje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 t2  temperatura del día d de 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Estación 2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      la estación que pasa como parámetro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 si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abs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(t1-t2) &gt; t contcont+1</a:t>
            </a: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123909" name="Rectangle 24"/>
          <p:cNvSpPr>
            <a:spLocks noChangeArrowheads="1"/>
          </p:cNvSpPr>
          <p:nvPr/>
        </p:nvSpPr>
        <p:spPr bwMode="auto">
          <a:xfrm>
            <a:off x="1876425" y="1649859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b="1">
                <a:latin typeface="Times New Roman" pitchFamily="18" charset="0"/>
              </a:rPr>
              <a:t>6</a:t>
            </a:r>
            <a:endParaRPr lang="es-AR" altLang="es-AR" b="1">
              <a:latin typeface="Times New Roman" pitchFamily="18" charset="0"/>
            </a:endParaRPr>
          </a:p>
        </p:txBody>
      </p:sp>
      <p:sp>
        <p:nvSpPr>
          <p:cNvPr id="123910" name="Rectangle 25"/>
          <p:cNvSpPr>
            <a:spLocks noChangeArrowheads="1"/>
          </p:cNvSpPr>
          <p:nvPr/>
        </p:nvSpPr>
        <p:spPr bwMode="auto">
          <a:xfrm>
            <a:off x="2562225" y="1649859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1" name="Rectangle 26"/>
          <p:cNvSpPr>
            <a:spLocks noChangeArrowheads="1"/>
          </p:cNvSpPr>
          <p:nvPr/>
        </p:nvSpPr>
        <p:spPr bwMode="auto">
          <a:xfrm>
            <a:off x="3248025" y="1649859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-2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2" name="Rectangle 27"/>
          <p:cNvSpPr>
            <a:spLocks noChangeArrowheads="1"/>
          </p:cNvSpPr>
          <p:nvPr/>
        </p:nvSpPr>
        <p:spPr bwMode="auto">
          <a:xfrm>
            <a:off x="3933825" y="1649859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3" name="Rectangle 28"/>
          <p:cNvSpPr>
            <a:spLocks noChangeArrowheads="1"/>
          </p:cNvSpPr>
          <p:nvPr/>
        </p:nvSpPr>
        <p:spPr bwMode="auto">
          <a:xfrm>
            <a:off x="4619625" y="1649859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7.5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4" name="Rectangle 28"/>
          <p:cNvSpPr>
            <a:spLocks noChangeArrowheads="1"/>
          </p:cNvSpPr>
          <p:nvPr/>
        </p:nvSpPr>
        <p:spPr bwMode="auto">
          <a:xfrm>
            <a:off x="5319713" y="1653034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3915" name="Rectangle 28"/>
          <p:cNvSpPr>
            <a:spLocks noChangeArrowheads="1"/>
          </p:cNvSpPr>
          <p:nvPr/>
        </p:nvSpPr>
        <p:spPr bwMode="auto">
          <a:xfrm>
            <a:off x="6015038" y="1656209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6" name="Rectangle 24"/>
          <p:cNvSpPr>
            <a:spLocks noChangeArrowheads="1"/>
          </p:cNvSpPr>
          <p:nvPr/>
        </p:nvSpPr>
        <p:spPr bwMode="auto">
          <a:xfrm>
            <a:off x="1871663" y="2224534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7" name="Rectangle 25"/>
          <p:cNvSpPr>
            <a:spLocks noChangeArrowheads="1"/>
          </p:cNvSpPr>
          <p:nvPr/>
        </p:nvSpPr>
        <p:spPr bwMode="auto">
          <a:xfrm>
            <a:off x="2557463" y="2224534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8" name="Rectangle 26"/>
          <p:cNvSpPr>
            <a:spLocks noChangeArrowheads="1"/>
          </p:cNvSpPr>
          <p:nvPr/>
        </p:nvSpPr>
        <p:spPr bwMode="auto">
          <a:xfrm>
            <a:off x="3243263" y="2224534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9" name="Rectangle 27"/>
          <p:cNvSpPr>
            <a:spLocks noChangeArrowheads="1"/>
          </p:cNvSpPr>
          <p:nvPr/>
        </p:nvSpPr>
        <p:spPr bwMode="auto">
          <a:xfrm>
            <a:off x="3929063" y="2224534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0" name="Rectangle 28"/>
          <p:cNvSpPr>
            <a:spLocks noChangeArrowheads="1"/>
          </p:cNvSpPr>
          <p:nvPr/>
        </p:nvSpPr>
        <p:spPr bwMode="auto">
          <a:xfrm>
            <a:off x="4614863" y="2224534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1" name="Rectangle 28"/>
          <p:cNvSpPr>
            <a:spLocks noChangeArrowheads="1"/>
          </p:cNvSpPr>
          <p:nvPr/>
        </p:nvSpPr>
        <p:spPr bwMode="auto">
          <a:xfrm>
            <a:off x="5314950" y="2227709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10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2" name="Rectangle 28"/>
          <p:cNvSpPr>
            <a:spLocks noChangeArrowheads="1"/>
          </p:cNvSpPr>
          <p:nvPr/>
        </p:nvSpPr>
        <p:spPr bwMode="auto">
          <a:xfrm>
            <a:off x="6010275" y="2230884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Times New Roman" pitchFamily="18" charset="0"/>
              </a:rPr>
              <a:t>11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95154" y="823648"/>
            <a:ext cx="7802562" cy="166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b="1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oolean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mayoresDiferencias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					(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tme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t)</a:t>
            </a: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29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5"/>
          <p:cNvSpPr txBox="1">
            <a:spLocks noChangeArrowheads="1"/>
          </p:cNvSpPr>
          <p:nvPr/>
        </p:nvSpPr>
        <p:spPr bwMode="auto">
          <a:xfrm>
            <a:off x="452438" y="2743200"/>
            <a:ext cx="8640762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para cada día d del período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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tMin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[d]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 t2 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tme.obtenerTempMin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(d+1)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 si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abs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(t1-t2) &gt; t contcont+1</a:t>
            </a: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124931" name="Rectangle 24"/>
          <p:cNvSpPr>
            <a:spLocks noChangeArrowheads="1"/>
          </p:cNvSpPr>
          <p:nvPr/>
        </p:nvSpPr>
        <p:spPr bwMode="auto">
          <a:xfrm>
            <a:off x="1876425" y="9604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b="1">
                <a:latin typeface="Times New Roman" pitchFamily="18" charset="0"/>
              </a:rPr>
              <a:t>6</a:t>
            </a:r>
            <a:endParaRPr lang="es-AR" altLang="es-AR" b="1">
              <a:latin typeface="Times New Roman" pitchFamily="18" charset="0"/>
            </a:endParaRPr>
          </a:p>
        </p:txBody>
      </p:sp>
      <p:sp>
        <p:nvSpPr>
          <p:cNvPr id="124932" name="Rectangle 25"/>
          <p:cNvSpPr>
            <a:spLocks noChangeArrowheads="1"/>
          </p:cNvSpPr>
          <p:nvPr/>
        </p:nvSpPr>
        <p:spPr bwMode="auto">
          <a:xfrm>
            <a:off x="2562225" y="960438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33" name="Rectangle 26"/>
          <p:cNvSpPr>
            <a:spLocks noChangeArrowheads="1"/>
          </p:cNvSpPr>
          <p:nvPr/>
        </p:nvSpPr>
        <p:spPr bwMode="auto">
          <a:xfrm>
            <a:off x="3248025" y="9604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-2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34" name="Rectangle 27"/>
          <p:cNvSpPr>
            <a:spLocks noChangeArrowheads="1"/>
          </p:cNvSpPr>
          <p:nvPr/>
        </p:nvSpPr>
        <p:spPr bwMode="auto">
          <a:xfrm>
            <a:off x="3933825" y="9604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35" name="Rectangle 28"/>
          <p:cNvSpPr>
            <a:spLocks noChangeArrowheads="1"/>
          </p:cNvSpPr>
          <p:nvPr/>
        </p:nvSpPr>
        <p:spPr bwMode="auto">
          <a:xfrm>
            <a:off x="4619625" y="9604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7.5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36" name="Rectangle 28"/>
          <p:cNvSpPr>
            <a:spLocks noChangeArrowheads="1"/>
          </p:cNvSpPr>
          <p:nvPr/>
        </p:nvSpPr>
        <p:spPr bwMode="auto">
          <a:xfrm>
            <a:off x="5319713" y="963613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4937" name="Rectangle 28"/>
          <p:cNvSpPr>
            <a:spLocks noChangeArrowheads="1"/>
          </p:cNvSpPr>
          <p:nvPr/>
        </p:nvSpPr>
        <p:spPr bwMode="auto">
          <a:xfrm>
            <a:off x="6015038" y="966788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38" name="Rectangle 24"/>
          <p:cNvSpPr>
            <a:spLocks noChangeArrowheads="1"/>
          </p:cNvSpPr>
          <p:nvPr/>
        </p:nvSpPr>
        <p:spPr bwMode="auto">
          <a:xfrm>
            <a:off x="1871663" y="153511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39" name="Rectangle 25"/>
          <p:cNvSpPr>
            <a:spLocks noChangeArrowheads="1"/>
          </p:cNvSpPr>
          <p:nvPr/>
        </p:nvSpPr>
        <p:spPr bwMode="auto">
          <a:xfrm>
            <a:off x="2557463" y="1535113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40" name="Rectangle 26"/>
          <p:cNvSpPr>
            <a:spLocks noChangeArrowheads="1"/>
          </p:cNvSpPr>
          <p:nvPr/>
        </p:nvSpPr>
        <p:spPr bwMode="auto">
          <a:xfrm>
            <a:off x="3243263" y="153511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41" name="Rectangle 27"/>
          <p:cNvSpPr>
            <a:spLocks noChangeArrowheads="1"/>
          </p:cNvSpPr>
          <p:nvPr/>
        </p:nvSpPr>
        <p:spPr bwMode="auto">
          <a:xfrm>
            <a:off x="3929063" y="153511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42" name="Rectangle 28"/>
          <p:cNvSpPr>
            <a:spLocks noChangeArrowheads="1"/>
          </p:cNvSpPr>
          <p:nvPr/>
        </p:nvSpPr>
        <p:spPr bwMode="auto">
          <a:xfrm>
            <a:off x="4614863" y="153511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43" name="Rectangle 28"/>
          <p:cNvSpPr>
            <a:spLocks noChangeArrowheads="1"/>
          </p:cNvSpPr>
          <p:nvPr/>
        </p:nvSpPr>
        <p:spPr bwMode="auto">
          <a:xfrm>
            <a:off x="5314950" y="1538288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10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4944" name="Rectangle 28"/>
          <p:cNvSpPr>
            <a:spLocks noChangeArrowheads="1"/>
          </p:cNvSpPr>
          <p:nvPr/>
        </p:nvSpPr>
        <p:spPr bwMode="auto">
          <a:xfrm>
            <a:off x="6010275" y="1541463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11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74638" y="4664075"/>
            <a:ext cx="84582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defRPr/>
            </a:pPr>
            <a:r>
              <a:rPr lang="en-US" alt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tMin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es</a:t>
            </a:r>
            <a:r>
              <a:rPr lang="en-US" altLang="es-AR" dirty="0" smtClean="0"/>
              <a:t> un </a:t>
            </a:r>
            <a:r>
              <a:rPr lang="en-US" altLang="es-AR" dirty="0" err="1" smtClean="0">
                <a:solidFill>
                  <a:srgbClr val="92D050"/>
                </a:solidFill>
              </a:rPr>
              <a:t>arreglo</a:t>
            </a:r>
            <a:r>
              <a:rPr lang="en-US" altLang="es-AR" dirty="0" smtClean="0">
                <a:solidFill>
                  <a:srgbClr val="92D050"/>
                </a:solidFill>
              </a:rPr>
              <a:t> </a:t>
            </a:r>
            <a:r>
              <a:rPr lang="en-US" altLang="es-AR" dirty="0" err="1" smtClean="0"/>
              <a:t>las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componentes</a:t>
            </a:r>
            <a:r>
              <a:rPr lang="en-US" altLang="es-AR" dirty="0" smtClean="0"/>
              <a:t> se </a:t>
            </a:r>
            <a:r>
              <a:rPr lang="en-US" altLang="es-AR" dirty="0" err="1" smtClean="0"/>
              <a:t>acceden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usando</a:t>
            </a:r>
            <a:r>
              <a:rPr lang="en-US" altLang="es-AR" dirty="0" smtClean="0"/>
              <a:t> un </a:t>
            </a:r>
            <a:r>
              <a:rPr lang="en-US" altLang="es-AR" dirty="0" err="1" smtClean="0"/>
              <a:t>subíndice</a:t>
            </a:r>
            <a:r>
              <a:rPr lang="en-US" altLang="es-AR" dirty="0" smtClean="0"/>
              <a:t>.</a:t>
            </a:r>
          </a:p>
          <a:p>
            <a:pPr marL="342900" indent="-342900" algn="l" eaLnBrk="1" hangingPunct="1">
              <a:spcBef>
                <a:spcPct val="50000"/>
              </a:spcBef>
              <a:defRPr/>
            </a:pPr>
            <a:r>
              <a:rPr lang="en-US" alt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tme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es</a:t>
            </a:r>
            <a:r>
              <a:rPr lang="en-US" altLang="es-AR" dirty="0" smtClean="0"/>
              <a:t> un </a:t>
            </a:r>
            <a:r>
              <a:rPr lang="en-US" altLang="es-AR" dirty="0" err="1" smtClean="0">
                <a:solidFill>
                  <a:srgbClr val="92D050"/>
                </a:solidFill>
              </a:rPr>
              <a:t>objeto</a:t>
            </a:r>
            <a:r>
              <a:rPr lang="en-US" altLang="es-AR" dirty="0" smtClean="0">
                <a:solidFill>
                  <a:srgbClr val="92D050"/>
                </a:solidFill>
              </a:rPr>
              <a:t> </a:t>
            </a:r>
            <a:r>
              <a:rPr lang="en-US" altLang="es-AR" dirty="0" smtClean="0"/>
              <a:t>de </a:t>
            </a:r>
            <a:r>
              <a:rPr lang="en-US" altLang="es-AR" dirty="0" err="1" smtClean="0"/>
              <a:t>clase</a:t>
            </a:r>
            <a:r>
              <a:rPr lang="en-US" altLang="es-AR" dirty="0" smtClean="0"/>
              <a:t> </a:t>
            </a:r>
            <a:r>
              <a:rPr lang="en-US" alt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TempMinEstacion</a:t>
            </a:r>
            <a:r>
              <a:rPr lang="en-US" altLang="es-AR" dirty="0" smtClean="0"/>
              <a:t>, </a:t>
            </a:r>
            <a:r>
              <a:rPr lang="en-US" altLang="es-AR" dirty="0" err="1" smtClean="0"/>
              <a:t>las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componentes</a:t>
            </a:r>
            <a:r>
              <a:rPr lang="en-US" altLang="es-AR" dirty="0" smtClean="0"/>
              <a:t> se </a:t>
            </a:r>
            <a:r>
              <a:rPr lang="en-US" altLang="es-AR" dirty="0" err="1" smtClean="0"/>
              <a:t>acceden</a:t>
            </a:r>
            <a:r>
              <a:rPr lang="en-US" altLang="es-AR" dirty="0" smtClean="0"/>
              <a:t> con los </a:t>
            </a:r>
            <a:r>
              <a:rPr lang="en-US" altLang="es-AR" dirty="0" err="1" smtClean="0"/>
              <a:t>servicios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provistos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por</a:t>
            </a:r>
            <a:r>
              <a:rPr lang="en-US" altLang="es-AR" dirty="0" smtClean="0"/>
              <a:t> la </a:t>
            </a:r>
            <a:r>
              <a:rPr lang="en-US" altLang="es-AR" dirty="0" err="1" smtClean="0"/>
              <a:t>clase</a:t>
            </a:r>
            <a:endParaRPr lang="en-US" altLang="es-AR" dirty="0" smtClean="0"/>
          </a:p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endParaRPr lang="en-US" altLang="es-AR" dirty="0" smtClean="0">
              <a:solidFill>
                <a:srgbClr val="FF0000"/>
              </a:solidFill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-387350" y="2261062"/>
            <a:ext cx="864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s-ES" altLang="es-AR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Si t = 5 </a:t>
            </a:r>
            <a:r>
              <a:rPr lang="es-ES" altLang="es-AR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mayorTempMin</a:t>
            </a:r>
            <a:r>
              <a:rPr lang="es-ES" altLang="es-AR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debe retornar 3</a:t>
            </a:r>
            <a:endParaRPr lang="es-AR" altLang="es-A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4294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813178" cy="5370701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mayoresDiferencias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tme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, </a:t>
            </a:r>
            <a:endParaRPr lang="es-ES" altLang="es-AR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s-ES" altLang="es-AR" sz="20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s-ES" altLang="es-A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t ){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/*</a:t>
            </a:r>
            <a:r>
              <a:rPr lang="es-ES" altLang="es-AR" sz="2000" dirty="0">
                <a:latin typeface="Courier New" pitchFamily="49" charset="0"/>
                <a:cs typeface="Courier New" pitchFamily="49" charset="0"/>
              </a:rPr>
              <a:t>Cuenta en cuantos días la diferencia absoluta entre las temperaturas de las dos estaciones es mayor a </a:t>
            </a:r>
            <a:r>
              <a:rPr lang="es-ES" altLang="es-AR" sz="2000" dirty="0" smtClean="0">
                <a:latin typeface="Courier New" pitchFamily="49" charset="0"/>
                <a:cs typeface="Courier New" pitchFamily="49" charset="0"/>
              </a:rPr>
              <a:t>t. Requiere </a:t>
            </a:r>
            <a:r>
              <a:rPr lang="es-ES" altLang="es-AR" sz="2000" dirty="0">
                <a:latin typeface="Courier New" pitchFamily="49" charset="0"/>
                <a:cs typeface="Courier New" pitchFamily="49" charset="0"/>
              </a:rPr>
              <a:t>la misma cantidad de temperaturas en las dos estaciones*/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float t1,t2;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 = 0; d&lt;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; d++){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t1 =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t2 =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tme.obtenerTempMin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(t1-t2)&gt; t)   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 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13956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1006475"/>
            <a:ext cx="7859216" cy="5294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class </a:t>
            </a:r>
            <a:r>
              <a:rPr lang="en-US" altLang="es-AR" sz="2000" b="1" dirty="0" err="1">
                <a:latin typeface="Courier New" pitchFamily="49" charset="0"/>
              </a:rPr>
              <a:t>TestTempMinEstacion</a:t>
            </a:r>
            <a:r>
              <a:rPr lang="en-US" altLang="es-AR" sz="2000" b="1" dirty="0">
                <a:latin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public static void main(String[] </a:t>
            </a:r>
            <a:r>
              <a:rPr lang="en-US" altLang="es-AR" sz="2000" b="1" dirty="0" err="1">
                <a:latin typeface="Courier New" pitchFamily="49" charset="0"/>
              </a:rPr>
              <a:t>args</a:t>
            </a:r>
            <a:r>
              <a:rPr lang="en-US" altLang="es-AR" sz="2000" b="1" dirty="0">
                <a:latin typeface="Courier New" pitchFamily="49" charset="0"/>
              </a:rPr>
              <a:t>) </a:t>
            </a:r>
            <a:r>
              <a:rPr lang="pt-BR" altLang="es-AR" sz="2000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int cantD =0;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cantD = 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leerCantDias () </a:t>
            </a:r>
            <a:r>
              <a:rPr lang="pt-BR" altLang="es-AR" sz="2000" b="1" dirty="0">
                <a:latin typeface="Courier New" pitchFamily="49" charset="0"/>
              </a:rPr>
              <a:t>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 TempMinMaxEstacion </a:t>
            </a:r>
            <a:r>
              <a:rPr lang="es-E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sur,norte</a:t>
            </a:r>
            <a:r>
              <a:rPr lang="es-E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es-ES" altLang="es-AR" sz="20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</a:t>
            </a:r>
            <a:r>
              <a:rPr lang="pt-BR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sur 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= leerTempEst(cantD)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pt-BR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norte 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= leerTempEst(cantD)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System.out.println</a:t>
            </a:r>
            <a:r>
              <a:rPr lang="en-US" altLang="es-AR" sz="2000" b="1" dirty="0">
                <a:latin typeface="Courier New" pitchFamily="49" charset="0"/>
              </a:rPr>
              <a:t>("</a:t>
            </a:r>
            <a:r>
              <a:rPr lang="en-US" altLang="es-AR" sz="2000" b="1" dirty="0" err="1">
                <a:latin typeface="Courier New" pitchFamily="49" charset="0"/>
              </a:rPr>
              <a:t>Muestra</a:t>
            </a:r>
            <a:r>
              <a:rPr lang="en-US" altLang="es-AR" sz="2000" b="1" dirty="0">
                <a:latin typeface="Courier New" pitchFamily="49" charset="0"/>
              </a:rPr>
              <a:t> la </a:t>
            </a:r>
            <a:r>
              <a:rPr lang="en-US" altLang="es-AR" sz="2000" b="1" dirty="0" err="1">
                <a:latin typeface="Courier New" pitchFamily="49" charset="0"/>
              </a:rPr>
              <a:t>estación</a:t>
            </a:r>
            <a:r>
              <a:rPr lang="en-US" altLang="es-AR" sz="2000" b="1" dirty="0">
                <a:latin typeface="Courier New" pitchFamily="49" charset="0"/>
              </a:rPr>
              <a:t>  ");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mostrarTempEst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(sur) </a:t>
            </a:r>
            <a:r>
              <a:rPr lang="en-US" altLang="es-AR" sz="2000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mostrarTempEst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</a:rPr>
              <a:t>norte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</a:rPr>
              <a:t>) </a:t>
            </a:r>
            <a:r>
              <a:rPr lang="en-US" altLang="es-AR" sz="2000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latin typeface="Courier New" pitchFamily="49" charset="0"/>
              </a:rPr>
              <a:t> </a:t>
            </a:r>
            <a:r>
              <a:rPr lang="en-US" altLang="es-AR" sz="2000" b="1" dirty="0" err="1" smtClean="0">
                <a:latin typeface="Courier New" pitchFamily="49" charset="0"/>
              </a:rPr>
              <a:t>int</a:t>
            </a:r>
            <a:r>
              <a:rPr lang="en-US" altLang="es-AR" sz="2000" b="1" dirty="0" smtClean="0">
                <a:latin typeface="Courier New" pitchFamily="49" charset="0"/>
              </a:rPr>
              <a:t> </a:t>
            </a:r>
            <a:r>
              <a:rPr lang="en-US" altLang="es-AR" sz="2000" b="1" dirty="0" err="1" smtClean="0">
                <a:latin typeface="Courier New" pitchFamily="49" charset="0"/>
              </a:rPr>
              <a:t>dif</a:t>
            </a: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smtClean="0">
                <a:latin typeface="Courier New" pitchFamily="49" charset="0"/>
              </a:rPr>
              <a:t>= </a:t>
            </a:r>
            <a:r>
              <a:rPr lang="en-US" altLang="es-AR" sz="2000" b="1" dirty="0" err="1" smtClean="0">
                <a:solidFill>
                  <a:srgbClr val="009973"/>
                </a:solidFill>
                <a:latin typeface="Courier New" pitchFamily="49" charset="0"/>
              </a:rPr>
              <a:t>sur.mayoresDiferencias</a:t>
            </a:r>
            <a:r>
              <a:rPr lang="en-US" altLang="es-AR" sz="2000" b="1" dirty="0" smtClean="0">
                <a:solidFill>
                  <a:srgbClr val="009973"/>
                </a:solidFill>
                <a:latin typeface="Courier New" pitchFamily="49" charset="0"/>
              </a:rPr>
              <a:t>(norte,5);</a:t>
            </a: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System.out.println</a:t>
            </a:r>
            <a:r>
              <a:rPr lang="en-US" altLang="es-AR" sz="2000" b="1" dirty="0">
                <a:latin typeface="Courier New" pitchFamily="49" charset="0"/>
              </a:rPr>
              <a:t>("</a:t>
            </a:r>
            <a:r>
              <a:rPr lang="en-US" altLang="es-AR" sz="2000" b="1" dirty="0" err="1">
                <a:latin typeface="Courier New" pitchFamily="49" charset="0"/>
              </a:rPr>
              <a:t>Diferencias</a:t>
            </a: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mayores</a:t>
            </a:r>
            <a:r>
              <a:rPr lang="en-US" altLang="es-AR" sz="2000" b="1" dirty="0">
                <a:latin typeface="Courier New" pitchFamily="49" charset="0"/>
              </a:rPr>
              <a:t> a 5 = </a:t>
            </a:r>
            <a:r>
              <a:rPr lang="en-US" altLang="es-AR" sz="2000" b="1" dirty="0" smtClean="0">
                <a:latin typeface="Courier New" pitchFamily="49" charset="0"/>
              </a:rPr>
              <a:t>"+ 				</a:t>
            </a:r>
            <a:r>
              <a:rPr lang="en-US" altLang="es-AR" sz="2000" b="1" dirty="0" err="1" smtClean="0">
                <a:latin typeface="Courier New" pitchFamily="49" charset="0"/>
              </a:rPr>
              <a:t>dif</a:t>
            </a:r>
            <a:r>
              <a:rPr lang="en-US" altLang="es-AR" sz="2000" b="1" dirty="0" smtClean="0">
                <a:latin typeface="Courier New" pitchFamily="49" charset="0"/>
              </a:rPr>
              <a:t>);</a:t>
            </a: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	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199" y="269776"/>
            <a:ext cx="8207375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altLang="es-AR" sz="3600" b="1" smtClean="0"/>
              <a:t>Caso de Estudio: Estación Meteorológica</a:t>
            </a:r>
            <a:endParaRPr lang="es-AR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9537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"/>
          <p:cNvSpPr/>
          <p:nvPr/>
        </p:nvSpPr>
        <p:spPr>
          <a:xfrm>
            <a:off x="1691142" y="3084513"/>
            <a:ext cx="6665912" cy="14112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1691142" y="1487488"/>
            <a:ext cx="6665912" cy="14112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129029" name="Rectangle 11"/>
          <p:cNvSpPr>
            <a:spLocks noChangeArrowheads="1"/>
          </p:cNvSpPr>
          <p:nvPr/>
        </p:nvSpPr>
        <p:spPr bwMode="auto">
          <a:xfrm>
            <a:off x="1822904" y="152082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0" name="Line 12"/>
          <p:cNvSpPr>
            <a:spLocks noChangeShapeType="1"/>
          </p:cNvSpPr>
          <p:nvPr/>
        </p:nvSpPr>
        <p:spPr bwMode="auto">
          <a:xfrm>
            <a:off x="2286454" y="1709738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9031" name="Text Box 19"/>
          <p:cNvSpPr txBox="1">
            <a:spLocks noChangeArrowheads="1"/>
          </p:cNvSpPr>
          <p:nvPr/>
        </p:nvSpPr>
        <p:spPr bwMode="auto">
          <a:xfrm>
            <a:off x="1768929" y="2058988"/>
            <a:ext cx="839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tMin</a:t>
            </a:r>
          </a:p>
        </p:txBody>
      </p:sp>
      <p:sp>
        <p:nvSpPr>
          <p:cNvPr id="129032" name="Rectangle 24"/>
          <p:cNvSpPr>
            <a:spLocks noChangeArrowheads="1"/>
          </p:cNvSpPr>
          <p:nvPr/>
        </p:nvSpPr>
        <p:spPr bwMode="auto">
          <a:xfrm>
            <a:off x="32389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latin typeface="Times New Roman" pitchFamily="18" charset="0"/>
              </a:rPr>
              <a:t>6</a:t>
            </a:r>
            <a:endParaRPr lang="es-AR" altLang="es-AR" b="1" dirty="0">
              <a:latin typeface="Times New Roman" pitchFamily="18" charset="0"/>
            </a:endParaRPr>
          </a:p>
        </p:txBody>
      </p:sp>
      <p:sp>
        <p:nvSpPr>
          <p:cNvPr id="129033" name="Rectangle 25"/>
          <p:cNvSpPr>
            <a:spLocks noChangeArrowheads="1"/>
          </p:cNvSpPr>
          <p:nvPr/>
        </p:nvSpPr>
        <p:spPr bwMode="auto">
          <a:xfrm>
            <a:off x="39247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4" name="Rectangle 26"/>
          <p:cNvSpPr>
            <a:spLocks noChangeArrowheads="1"/>
          </p:cNvSpPr>
          <p:nvPr/>
        </p:nvSpPr>
        <p:spPr bwMode="auto">
          <a:xfrm>
            <a:off x="46105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5" name="Rectangle 27"/>
          <p:cNvSpPr>
            <a:spLocks noChangeArrowheads="1"/>
          </p:cNvSpPr>
          <p:nvPr/>
        </p:nvSpPr>
        <p:spPr bwMode="auto">
          <a:xfrm>
            <a:off x="52963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6" name="Rectangle 28"/>
          <p:cNvSpPr>
            <a:spLocks noChangeArrowheads="1"/>
          </p:cNvSpPr>
          <p:nvPr/>
        </p:nvSpPr>
        <p:spPr bwMode="auto">
          <a:xfrm>
            <a:off x="59821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7.5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7" name="Rectangle 37"/>
          <p:cNvSpPr>
            <a:spLocks noChangeArrowheads="1"/>
          </p:cNvSpPr>
          <p:nvPr/>
        </p:nvSpPr>
        <p:spPr bwMode="auto">
          <a:xfrm>
            <a:off x="4610554" y="2290763"/>
            <a:ext cx="600075" cy="425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29038" name="Text Box 38"/>
          <p:cNvSpPr txBox="1">
            <a:spLocks noChangeArrowheads="1"/>
          </p:cNvSpPr>
          <p:nvPr/>
        </p:nvSpPr>
        <p:spPr bwMode="auto">
          <a:xfrm>
            <a:off x="3238954" y="2240756"/>
            <a:ext cx="169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129039" name="Rectangle 28"/>
          <p:cNvSpPr>
            <a:spLocks noChangeArrowheads="1"/>
          </p:cNvSpPr>
          <p:nvPr/>
        </p:nvSpPr>
        <p:spPr bwMode="auto">
          <a:xfrm>
            <a:off x="6682242" y="1568450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0" name="Rectangle 28"/>
          <p:cNvSpPr>
            <a:spLocks noChangeArrowheads="1"/>
          </p:cNvSpPr>
          <p:nvPr/>
        </p:nvSpPr>
        <p:spPr bwMode="auto">
          <a:xfrm>
            <a:off x="7377567" y="157162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4.5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1" name="Rectangle 11"/>
          <p:cNvSpPr>
            <a:spLocks noChangeArrowheads="1"/>
          </p:cNvSpPr>
          <p:nvPr/>
        </p:nvSpPr>
        <p:spPr bwMode="auto">
          <a:xfrm>
            <a:off x="1827667" y="3140075"/>
            <a:ext cx="598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2" name="Line 12"/>
          <p:cNvSpPr>
            <a:spLocks noChangeShapeType="1"/>
          </p:cNvSpPr>
          <p:nvPr/>
        </p:nvSpPr>
        <p:spPr bwMode="auto">
          <a:xfrm>
            <a:off x="2284867" y="3289300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1805442" y="3673475"/>
            <a:ext cx="83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tMin</a:t>
            </a:r>
          </a:p>
        </p:txBody>
      </p:sp>
      <p:sp>
        <p:nvSpPr>
          <p:cNvPr id="129044" name="Rectangle 24"/>
          <p:cNvSpPr>
            <a:spLocks noChangeArrowheads="1"/>
          </p:cNvSpPr>
          <p:nvPr/>
        </p:nvSpPr>
        <p:spPr bwMode="auto">
          <a:xfrm>
            <a:off x="33881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Times New Roman" pitchFamily="18" charset="0"/>
              </a:rPr>
              <a:t>5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9045" name="Rectangle 25"/>
          <p:cNvSpPr>
            <a:spLocks noChangeArrowheads="1"/>
          </p:cNvSpPr>
          <p:nvPr/>
        </p:nvSpPr>
        <p:spPr bwMode="auto">
          <a:xfrm>
            <a:off x="40739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6" name="Rectangle 26"/>
          <p:cNvSpPr>
            <a:spLocks noChangeArrowheads="1"/>
          </p:cNvSpPr>
          <p:nvPr/>
        </p:nvSpPr>
        <p:spPr bwMode="auto">
          <a:xfrm>
            <a:off x="47597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7" name="Rectangle 27"/>
          <p:cNvSpPr>
            <a:spLocks noChangeArrowheads="1"/>
          </p:cNvSpPr>
          <p:nvPr/>
        </p:nvSpPr>
        <p:spPr bwMode="auto">
          <a:xfrm>
            <a:off x="54455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8" name="Rectangle 28"/>
          <p:cNvSpPr>
            <a:spLocks noChangeArrowheads="1"/>
          </p:cNvSpPr>
          <p:nvPr/>
        </p:nvSpPr>
        <p:spPr bwMode="auto">
          <a:xfrm>
            <a:off x="61313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8.5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9" name="Rectangle 37"/>
          <p:cNvSpPr>
            <a:spLocks noChangeArrowheads="1"/>
          </p:cNvSpPr>
          <p:nvPr/>
        </p:nvSpPr>
        <p:spPr bwMode="auto">
          <a:xfrm>
            <a:off x="4759779" y="3870325"/>
            <a:ext cx="600075" cy="425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29050" name="Text Box 38"/>
          <p:cNvSpPr txBox="1">
            <a:spLocks noChangeArrowheads="1"/>
          </p:cNvSpPr>
          <p:nvPr/>
        </p:nvSpPr>
        <p:spPr bwMode="auto">
          <a:xfrm>
            <a:off x="3389766" y="3852069"/>
            <a:ext cx="152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129051" name="Rectangle 28"/>
          <p:cNvSpPr>
            <a:spLocks noChangeArrowheads="1"/>
          </p:cNvSpPr>
          <p:nvPr/>
        </p:nvSpPr>
        <p:spPr bwMode="auto">
          <a:xfrm>
            <a:off x="6831467" y="314801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52" name="Rectangle 28"/>
          <p:cNvSpPr>
            <a:spLocks noChangeArrowheads="1"/>
          </p:cNvSpPr>
          <p:nvPr/>
        </p:nvSpPr>
        <p:spPr bwMode="auto">
          <a:xfrm>
            <a:off x="7526792" y="315118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3" name="Rectangle 2"/>
          <p:cNvSpPr/>
          <p:nvPr/>
        </p:nvSpPr>
        <p:spPr>
          <a:xfrm>
            <a:off x="408441" y="6080580"/>
            <a:ext cx="76327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sz="2200" b="1" dirty="0" err="1" smtClean="0">
                <a:latin typeface="Courier New" pitchFamily="49" charset="0"/>
              </a:rPr>
              <a:t>int</a:t>
            </a: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 err="1" smtClean="0">
                <a:latin typeface="Courier New" pitchFamily="49" charset="0"/>
              </a:rPr>
              <a:t>dif</a:t>
            </a:r>
            <a:r>
              <a:rPr lang="en-US" altLang="es-AR" sz="2200" b="1" dirty="0" smtClean="0">
                <a:latin typeface="Courier New" pitchFamily="49" charset="0"/>
              </a:rPr>
              <a:t> = </a:t>
            </a:r>
            <a:r>
              <a:rPr lang="en-US" altLang="es-AR" sz="2200" b="1" dirty="0" err="1" smtClean="0">
                <a:latin typeface="Courier New" pitchFamily="49" charset="0"/>
              </a:rPr>
              <a:t>sur.mayoresDiferencias</a:t>
            </a:r>
            <a:r>
              <a:rPr lang="en-US" altLang="es-AR" sz="2200" b="1" dirty="0" smtClean="0">
                <a:latin typeface="Courier New" pitchFamily="49" charset="0"/>
              </a:rPr>
              <a:t>(</a:t>
            </a:r>
            <a:r>
              <a:rPr lang="en-US" altLang="es-AR" sz="2200" b="1" dirty="0" smtClean="0">
                <a:solidFill>
                  <a:srgbClr val="FF0000"/>
                </a:solidFill>
                <a:latin typeface="Courier New" pitchFamily="49" charset="0"/>
              </a:rPr>
              <a:t>norte</a:t>
            </a:r>
            <a:r>
              <a:rPr lang="en-US" altLang="es-AR" sz="2200" b="1" dirty="0" smtClean="0">
                <a:latin typeface="Courier New" pitchFamily="49" charset="0"/>
              </a:rPr>
              <a:t>,5);</a:t>
            </a:r>
            <a:endParaRPr lang="en-US" altLang="es-AR" sz="2200" b="1" dirty="0">
              <a:latin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7666" y="4511924"/>
            <a:ext cx="7632700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ct val="15000"/>
              </a:spcBef>
            </a:pP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mayoresDiferencias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tme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spcBef>
                <a:spcPct val="15000"/>
              </a:spcBef>
            </a:pP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s-ES" altLang="es-AR" sz="2200" b="1" dirty="0" smtClean="0">
                <a:latin typeface="Courier New" pitchFamily="49" charset="0"/>
                <a:cs typeface="Courier New" pitchFamily="49" charset="0"/>
              </a:rPr>
              <a:t>){ …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775152" y="3761694"/>
            <a:ext cx="600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>
            <a:off x="1375227" y="3893457"/>
            <a:ext cx="300038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714828" y="3289300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</a:rPr>
              <a:t>sur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698954" y="1557338"/>
            <a:ext cx="600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1299029" y="1689100"/>
            <a:ext cx="30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744257" y="2503714"/>
            <a:ext cx="600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1344332" y="2635476"/>
            <a:ext cx="30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725208" y="2076905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 smtClean="0">
                <a:solidFill>
                  <a:srgbClr val="000000"/>
                </a:solidFill>
              </a:rPr>
              <a:t>tme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19567" y="1030288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 smtClean="0">
                <a:solidFill>
                  <a:srgbClr val="000000"/>
                </a:solidFill>
              </a:rPr>
              <a:t>norte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9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"/>
          <p:cNvSpPr/>
          <p:nvPr/>
        </p:nvSpPr>
        <p:spPr>
          <a:xfrm>
            <a:off x="1691142" y="3084513"/>
            <a:ext cx="6665912" cy="14112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1691142" y="1487488"/>
            <a:ext cx="6665912" cy="14112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129029" name="Rectangle 11"/>
          <p:cNvSpPr>
            <a:spLocks noChangeArrowheads="1"/>
          </p:cNvSpPr>
          <p:nvPr/>
        </p:nvSpPr>
        <p:spPr bwMode="auto">
          <a:xfrm>
            <a:off x="1822904" y="152082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0" name="Line 12"/>
          <p:cNvSpPr>
            <a:spLocks noChangeShapeType="1"/>
          </p:cNvSpPr>
          <p:nvPr/>
        </p:nvSpPr>
        <p:spPr bwMode="auto">
          <a:xfrm>
            <a:off x="2286454" y="1709738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9031" name="Text Box 19"/>
          <p:cNvSpPr txBox="1">
            <a:spLocks noChangeArrowheads="1"/>
          </p:cNvSpPr>
          <p:nvPr/>
        </p:nvSpPr>
        <p:spPr bwMode="auto">
          <a:xfrm>
            <a:off x="1768929" y="2058988"/>
            <a:ext cx="839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tMin</a:t>
            </a:r>
          </a:p>
        </p:txBody>
      </p:sp>
      <p:sp>
        <p:nvSpPr>
          <p:cNvPr id="129032" name="Rectangle 24"/>
          <p:cNvSpPr>
            <a:spLocks noChangeArrowheads="1"/>
          </p:cNvSpPr>
          <p:nvPr/>
        </p:nvSpPr>
        <p:spPr bwMode="auto">
          <a:xfrm>
            <a:off x="32389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latin typeface="Times New Roman" pitchFamily="18" charset="0"/>
              </a:rPr>
              <a:t>6</a:t>
            </a:r>
            <a:endParaRPr lang="es-AR" altLang="es-AR" b="1" dirty="0">
              <a:latin typeface="Times New Roman" pitchFamily="18" charset="0"/>
            </a:endParaRPr>
          </a:p>
        </p:txBody>
      </p:sp>
      <p:sp>
        <p:nvSpPr>
          <p:cNvPr id="129033" name="Rectangle 25"/>
          <p:cNvSpPr>
            <a:spLocks noChangeArrowheads="1"/>
          </p:cNvSpPr>
          <p:nvPr/>
        </p:nvSpPr>
        <p:spPr bwMode="auto">
          <a:xfrm>
            <a:off x="39247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4" name="Rectangle 26"/>
          <p:cNvSpPr>
            <a:spLocks noChangeArrowheads="1"/>
          </p:cNvSpPr>
          <p:nvPr/>
        </p:nvSpPr>
        <p:spPr bwMode="auto">
          <a:xfrm>
            <a:off x="46105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5" name="Rectangle 27"/>
          <p:cNvSpPr>
            <a:spLocks noChangeArrowheads="1"/>
          </p:cNvSpPr>
          <p:nvPr/>
        </p:nvSpPr>
        <p:spPr bwMode="auto">
          <a:xfrm>
            <a:off x="52963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6" name="Rectangle 28"/>
          <p:cNvSpPr>
            <a:spLocks noChangeArrowheads="1"/>
          </p:cNvSpPr>
          <p:nvPr/>
        </p:nvSpPr>
        <p:spPr bwMode="auto">
          <a:xfrm>
            <a:off x="5982154" y="156527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7.5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7" name="Rectangle 37"/>
          <p:cNvSpPr>
            <a:spLocks noChangeArrowheads="1"/>
          </p:cNvSpPr>
          <p:nvPr/>
        </p:nvSpPr>
        <p:spPr bwMode="auto">
          <a:xfrm>
            <a:off x="4610554" y="2290763"/>
            <a:ext cx="600075" cy="425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29038" name="Text Box 38"/>
          <p:cNvSpPr txBox="1">
            <a:spLocks noChangeArrowheads="1"/>
          </p:cNvSpPr>
          <p:nvPr/>
        </p:nvSpPr>
        <p:spPr bwMode="auto">
          <a:xfrm>
            <a:off x="3238954" y="2240756"/>
            <a:ext cx="169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129039" name="Rectangle 28"/>
          <p:cNvSpPr>
            <a:spLocks noChangeArrowheads="1"/>
          </p:cNvSpPr>
          <p:nvPr/>
        </p:nvSpPr>
        <p:spPr bwMode="auto">
          <a:xfrm>
            <a:off x="6682242" y="1568450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0" name="Rectangle 28"/>
          <p:cNvSpPr>
            <a:spLocks noChangeArrowheads="1"/>
          </p:cNvSpPr>
          <p:nvPr/>
        </p:nvSpPr>
        <p:spPr bwMode="auto">
          <a:xfrm>
            <a:off x="7377567" y="1571625"/>
            <a:ext cx="60007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4.5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1" name="Rectangle 11"/>
          <p:cNvSpPr>
            <a:spLocks noChangeArrowheads="1"/>
          </p:cNvSpPr>
          <p:nvPr/>
        </p:nvSpPr>
        <p:spPr bwMode="auto">
          <a:xfrm>
            <a:off x="1827667" y="3140075"/>
            <a:ext cx="598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2" name="Line 12"/>
          <p:cNvSpPr>
            <a:spLocks noChangeShapeType="1"/>
          </p:cNvSpPr>
          <p:nvPr/>
        </p:nvSpPr>
        <p:spPr bwMode="auto">
          <a:xfrm>
            <a:off x="2284867" y="3289300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1805442" y="3673475"/>
            <a:ext cx="83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tMin</a:t>
            </a:r>
          </a:p>
        </p:txBody>
      </p:sp>
      <p:sp>
        <p:nvSpPr>
          <p:cNvPr id="129044" name="Rectangle 24"/>
          <p:cNvSpPr>
            <a:spLocks noChangeArrowheads="1"/>
          </p:cNvSpPr>
          <p:nvPr/>
        </p:nvSpPr>
        <p:spPr bwMode="auto">
          <a:xfrm>
            <a:off x="33881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Times New Roman" pitchFamily="18" charset="0"/>
              </a:rPr>
              <a:t>5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9045" name="Rectangle 25"/>
          <p:cNvSpPr>
            <a:spLocks noChangeArrowheads="1"/>
          </p:cNvSpPr>
          <p:nvPr/>
        </p:nvSpPr>
        <p:spPr bwMode="auto">
          <a:xfrm>
            <a:off x="40739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6" name="Rectangle 26"/>
          <p:cNvSpPr>
            <a:spLocks noChangeArrowheads="1"/>
          </p:cNvSpPr>
          <p:nvPr/>
        </p:nvSpPr>
        <p:spPr bwMode="auto">
          <a:xfrm>
            <a:off x="47597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7" name="Rectangle 27"/>
          <p:cNvSpPr>
            <a:spLocks noChangeArrowheads="1"/>
          </p:cNvSpPr>
          <p:nvPr/>
        </p:nvSpPr>
        <p:spPr bwMode="auto">
          <a:xfrm>
            <a:off x="54455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8" name="Rectangle 28"/>
          <p:cNvSpPr>
            <a:spLocks noChangeArrowheads="1"/>
          </p:cNvSpPr>
          <p:nvPr/>
        </p:nvSpPr>
        <p:spPr bwMode="auto">
          <a:xfrm>
            <a:off x="6131379" y="314483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8.5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49" name="Rectangle 37"/>
          <p:cNvSpPr>
            <a:spLocks noChangeArrowheads="1"/>
          </p:cNvSpPr>
          <p:nvPr/>
        </p:nvSpPr>
        <p:spPr bwMode="auto">
          <a:xfrm>
            <a:off x="4759779" y="3870325"/>
            <a:ext cx="600075" cy="425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29050" name="Text Box 38"/>
          <p:cNvSpPr txBox="1">
            <a:spLocks noChangeArrowheads="1"/>
          </p:cNvSpPr>
          <p:nvPr/>
        </p:nvSpPr>
        <p:spPr bwMode="auto">
          <a:xfrm>
            <a:off x="3389766" y="3852069"/>
            <a:ext cx="152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129051" name="Rectangle 28"/>
          <p:cNvSpPr>
            <a:spLocks noChangeArrowheads="1"/>
          </p:cNvSpPr>
          <p:nvPr/>
        </p:nvSpPr>
        <p:spPr bwMode="auto">
          <a:xfrm>
            <a:off x="6831467" y="314801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52" name="Rectangle 28"/>
          <p:cNvSpPr>
            <a:spLocks noChangeArrowheads="1"/>
          </p:cNvSpPr>
          <p:nvPr/>
        </p:nvSpPr>
        <p:spPr bwMode="auto">
          <a:xfrm>
            <a:off x="7526792" y="315118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53" name="Rectangle 11"/>
          <p:cNvSpPr>
            <a:spLocks noChangeArrowheads="1"/>
          </p:cNvSpPr>
          <p:nvPr/>
        </p:nvSpPr>
        <p:spPr bwMode="auto">
          <a:xfrm>
            <a:off x="775152" y="3761694"/>
            <a:ext cx="600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54" name="Line 12"/>
          <p:cNvSpPr>
            <a:spLocks noChangeShapeType="1"/>
          </p:cNvSpPr>
          <p:nvPr/>
        </p:nvSpPr>
        <p:spPr bwMode="auto">
          <a:xfrm>
            <a:off x="1375227" y="3893457"/>
            <a:ext cx="300038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9055" name="Text Box 19"/>
          <p:cNvSpPr txBox="1">
            <a:spLocks noChangeArrowheads="1"/>
          </p:cNvSpPr>
          <p:nvPr/>
        </p:nvSpPr>
        <p:spPr bwMode="auto">
          <a:xfrm>
            <a:off x="714828" y="3289300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</a:rPr>
              <a:t>sur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  <p:sp>
        <p:nvSpPr>
          <p:cNvPr id="129056" name="Rectangle 11"/>
          <p:cNvSpPr>
            <a:spLocks noChangeArrowheads="1"/>
          </p:cNvSpPr>
          <p:nvPr/>
        </p:nvSpPr>
        <p:spPr bwMode="auto">
          <a:xfrm>
            <a:off x="698954" y="1557338"/>
            <a:ext cx="600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57" name="Line 12"/>
          <p:cNvSpPr>
            <a:spLocks noChangeShapeType="1"/>
          </p:cNvSpPr>
          <p:nvPr/>
        </p:nvSpPr>
        <p:spPr bwMode="auto">
          <a:xfrm>
            <a:off x="1299029" y="1689100"/>
            <a:ext cx="30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9058" name="Text Box 19"/>
          <p:cNvSpPr txBox="1">
            <a:spLocks noChangeArrowheads="1"/>
          </p:cNvSpPr>
          <p:nvPr/>
        </p:nvSpPr>
        <p:spPr bwMode="auto">
          <a:xfrm>
            <a:off x="519567" y="1030288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 smtClean="0">
                <a:solidFill>
                  <a:srgbClr val="000000"/>
                </a:solidFill>
              </a:rPr>
              <a:t>norte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  <p:sp>
        <p:nvSpPr>
          <p:cNvPr id="3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3" name="Rectangle 2"/>
          <p:cNvSpPr/>
          <p:nvPr/>
        </p:nvSpPr>
        <p:spPr>
          <a:xfrm>
            <a:off x="408441" y="5721486"/>
            <a:ext cx="7632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Ambiente</a:t>
            </a:r>
            <a:r>
              <a:rPr lang="en-US" altLang="es-A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AR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referenciamiento</a:t>
            </a:r>
            <a:r>
              <a:rPr lang="en-US" altLang="es-A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bucle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for de </a:t>
            </a:r>
            <a:r>
              <a:rPr lang="en-US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mayoresDiferencias</a:t>
            </a:r>
            <a:r>
              <a:rPr lang="en-US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(solo variables</a:t>
            </a:r>
            <a:r>
              <a:rPr lang="en-US" altLang="es-AR" sz="2200" b="1" dirty="0" smtClean="0">
                <a:latin typeface="Courier New" pitchFamily="49" charset="0"/>
              </a:rPr>
              <a:t>): </a:t>
            </a:r>
          </a:p>
          <a:p>
            <a:pPr>
              <a:spcBef>
                <a:spcPct val="0"/>
              </a:spcBef>
            </a:pP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</a:rPr>
              <a:t>tMin</a:t>
            </a:r>
            <a:r>
              <a:rPr lang="en-US" altLang="es-AR" sz="2200" b="1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</a:rPr>
              <a:t>tme</a:t>
            </a:r>
            <a:r>
              <a:rPr lang="en-US" altLang="es-AR" sz="2200" b="1" dirty="0" smtClean="0">
                <a:solidFill>
                  <a:srgbClr val="FF0000"/>
                </a:solidFill>
                <a:latin typeface="Courier New" pitchFamily="49" charset="0"/>
              </a:rPr>
              <a:t>, t, t1, t2, </a:t>
            </a:r>
            <a:r>
              <a:rPr lang="en-US" altLang="es-AR" sz="2200" b="1" dirty="0" err="1" smtClean="0">
                <a:solidFill>
                  <a:srgbClr val="FF0000"/>
                </a:solidFill>
                <a:latin typeface="Courier New" pitchFamily="49" charset="0"/>
              </a:rPr>
              <a:t>cont</a:t>
            </a:r>
            <a:r>
              <a:rPr lang="en-US" altLang="es-AR" sz="2200" b="1" dirty="0" smtClean="0">
                <a:solidFill>
                  <a:srgbClr val="FF0000"/>
                </a:solidFill>
                <a:latin typeface="Courier New" pitchFamily="49" charset="0"/>
              </a:rPr>
              <a:t>, d</a:t>
            </a:r>
            <a:endParaRPr lang="en-US" altLang="es-AR" sz="22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7666" y="4511924"/>
            <a:ext cx="7632700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ct val="15000"/>
              </a:spcBef>
            </a:pP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mayoresDiferencias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tme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spcBef>
                <a:spcPct val="15000"/>
              </a:spcBef>
            </a:pP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s-ES" altLang="es-AR" sz="2200" b="1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s-ES" altLang="es-AR" sz="2200" b="1" dirty="0">
                <a:latin typeface="Courier New" pitchFamily="49" charset="0"/>
                <a:cs typeface="Courier New" pitchFamily="49" charset="0"/>
              </a:rPr>
              <a:t> t </a:t>
            </a:r>
            <a:r>
              <a:rPr lang="es-ES" altLang="es-AR" sz="2200" b="1" dirty="0" smtClean="0">
                <a:latin typeface="Courier New" pitchFamily="49" charset="0"/>
                <a:cs typeface="Courier New" pitchFamily="49" charset="0"/>
              </a:rPr>
              <a:t>){ …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744257" y="2503714"/>
            <a:ext cx="600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>
            <a:off x="1344332" y="2635476"/>
            <a:ext cx="30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725208" y="2076905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 smtClean="0">
                <a:solidFill>
                  <a:srgbClr val="000000"/>
                </a:solidFill>
              </a:rPr>
              <a:t>tme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275638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Calcular</a:t>
            </a:r>
            <a:r>
              <a:rPr lang="en-US" altLang="es-A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la mayor </a:t>
            </a:r>
            <a:r>
              <a:rPr lang="en-US" altLang="es-A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temperatura</a:t>
            </a:r>
            <a:r>
              <a:rPr lang="en-US" altLang="es-A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entre las </a:t>
            </a:r>
            <a:r>
              <a:rPr lang="en-US" altLang="es-A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mínimas</a:t>
            </a:r>
            <a:endParaRPr lang="en-US" altLang="es-AR" sz="2000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mayorTempMin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mayor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temperatura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minima del primer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día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para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partir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mínima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mayor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mayor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mínima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471798" y="3825974"/>
            <a:ext cx="7700601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n-lt"/>
              </a:rPr>
              <a:t>Aunque el algoritmo se plantea para un problema específico puede generalizarse como un </a:t>
            </a:r>
            <a:r>
              <a:rPr lang="es-ES" sz="2800" b="1" dirty="0" smtClean="0">
                <a:latin typeface="+mn-lt"/>
              </a:rPr>
              <a:t>patrón </a:t>
            </a:r>
            <a:r>
              <a:rPr lang="es-ES" sz="2800" dirty="0"/>
              <a:t> </a:t>
            </a:r>
            <a:r>
              <a:rPr lang="es-ES" sz="2800" b="1" dirty="0" smtClean="0"/>
              <a:t>reusable</a:t>
            </a:r>
            <a:r>
              <a:rPr lang="es-ES" sz="2800" dirty="0" smtClean="0">
                <a:latin typeface="+mn-lt"/>
              </a:rPr>
              <a:t>.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s-ES" sz="2800" dirty="0" smtClean="0"/>
              <a:t>El recorrido es independiente de la representación de los datos, siempre que las componentes puedan recorrerse secuencialmente. </a:t>
            </a:r>
            <a:endParaRPr lang="es-E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954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741170" cy="3924151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mayoresDiferencias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tme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, </a:t>
            </a:r>
            <a:endParaRPr lang="es-ES" altLang="es-AR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s-ES" altLang="es-AR" sz="20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s-ES" altLang="es-A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t 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/*Cuenta en cuantos días la diferencia absoluta entre las temperaturas de las dos estaciones es mayor a </a:t>
            </a:r>
            <a:r>
              <a:rPr lang="es-ES" altLang="es-AR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t  Requiere </a:t>
            </a: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la misma cantidad de temperaturas en las dos estaciones */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 = 0; d&lt;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; d++)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[d]-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tme.obtenerTempMin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(d+1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))&gt;t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  	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 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49275" y="4919663"/>
            <a:ext cx="769513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/>
              <a:t>Si la </a:t>
            </a:r>
            <a:r>
              <a:rPr lang="en-US" altLang="es-AR" dirty="0" err="1"/>
              <a:t>clase</a:t>
            </a:r>
            <a:r>
              <a:rPr lang="en-US" altLang="es-AR" dirty="0"/>
              <a:t> </a:t>
            </a:r>
            <a:r>
              <a:rPr lang="en-US" altLang="es-AR" dirty="0" err="1"/>
              <a:t>cliente</a:t>
            </a:r>
            <a:r>
              <a:rPr lang="en-US" altLang="es-AR" dirty="0"/>
              <a:t> no </a:t>
            </a:r>
            <a:r>
              <a:rPr lang="en-US" altLang="es-AR" dirty="0" err="1"/>
              <a:t>cumple</a:t>
            </a:r>
            <a:r>
              <a:rPr lang="en-US" altLang="es-AR" dirty="0"/>
              <a:t> con la </a:t>
            </a:r>
            <a:r>
              <a:rPr lang="en-US" altLang="es-AR" dirty="0" err="1"/>
              <a:t>responsabilidad</a:t>
            </a:r>
            <a:r>
              <a:rPr lang="en-US" altLang="es-AR" dirty="0"/>
              <a:t> de que las dos </a:t>
            </a:r>
            <a:r>
              <a:rPr lang="en-US" altLang="es-AR" dirty="0" err="1"/>
              <a:t>estaciones</a:t>
            </a:r>
            <a:r>
              <a:rPr lang="en-US" altLang="es-AR" dirty="0"/>
              <a:t> </a:t>
            </a:r>
            <a:r>
              <a:rPr lang="en-US" altLang="es-AR" dirty="0" err="1"/>
              <a:t>tengan</a:t>
            </a:r>
            <a:r>
              <a:rPr lang="en-US" altLang="es-AR" dirty="0"/>
              <a:t> la </a:t>
            </a:r>
            <a:r>
              <a:rPr lang="en-US" altLang="es-AR" dirty="0" err="1"/>
              <a:t>misma</a:t>
            </a:r>
            <a:r>
              <a:rPr lang="en-US" altLang="es-AR" dirty="0"/>
              <a:t> </a:t>
            </a:r>
            <a:r>
              <a:rPr lang="en-US" altLang="es-AR" dirty="0" err="1"/>
              <a:t>cantidad</a:t>
            </a:r>
            <a:r>
              <a:rPr lang="en-US" altLang="es-AR" dirty="0"/>
              <a:t> de </a:t>
            </a:r>
            <a:r>
              <a:rPr lang="en-US" altLang="es-AR" dirty="0" err="1"/>
              <a:t>elementos</a:t>
            </a:r>
            <a:r>
              <a:rPr lang="en-US" altLang="es-AR" dirty="0"/>
              <a:t> se </a:t>
            </a:r>
            <a:r>
              <a:rPr lang="en-US" altLang="es-AR" dirty="0" err="1"/>
              <a:t>va</a:t>
            </a:r>
            <a:r>
              <a:rPr lang="en-US" altLang="es-AR" dirty="0"/>
              <a:t> a </a:t>
            </a:r>
            <a:r>
              <a:rPr lang="en-US" altLang="es-AR" dirty="0" err="1"/>
              <a:t>producir</a:t>
            </a:r>
            <a:r>
              <a:rPr lang="en-US" altLang="es-AR" dirty="0"/>
              <a:t> </a:t>
            </a:r>
            <a:r>
              <a:rPr lang="en-US" altLang="es-AR" dirty="0">
                <a:solidFill>
                  <a:srgbClr val="FF0000"/>
                </a:solidFill>
              </a:rPr>
              <a:t>un error de </a:t>
            </a:r>
            <a:r>
              <a:rPr lang="en-US" altLang="es-AR" dirty="0" err="1">
                <a:solidFill>
                  <a:srgbClr val="FF0000"/>
                </a:solidFill>
              </a:rPr>
              <a:t>aplicación</a:t>
            </a:r>
            <a:r>
              <a:rPr lang="en-US" altLang="es-AR" dirty="0">
                <a:solidFill>
                  <a:srgbClr val="FF0000"/>
                </a:solidFill>
              </a:rPr>
              <a:t> o de </a:t>
            </a:r>
            <a:r>
              <a:rPr lang="en-US" altLang="es-AR" dirty="0" err="1">
                <a:solidFill>
                  <a:srgbClr val="FF0000"/>
                </a:solidFill>
              </a:rPr>
              <a:t>ejecución</a:t>
            </a:r>
            <a:r>
              <a:rPr lang="en-US" altLang="es-AR" dirty="0">
                <a:solidFill>
                  <a:srgbClr val="FF0000"/>
                </a:solidFill>
              </a:rPr>
              <a:t> (</a:t>
            </a:r>
            <a:r>
              <a:rPr lang="en-US" altLang="es-AR" dirty="0" err="1">
                <a:solidFill>
                  <a:srgbClr val="FF0000"/>
                </a:solidFill>
              </a:rPr>
              <a:t>si</a:t>
            </a:r>
            <a:r>
              <a:rPr lang="en-US" altLang="es-AR" dirty="0">
                <a:solidFill>
                  <a:srgbClr val="FF0000"/>
                </a:solidFill>
              </a:rPr>
              <a:t> la </a:t>
            </a:r>
            <a:r>
              <a:rPr lang="en-US" altLang="es-AR" dirty="0" err="1">
                <a:solidFill>
                  <a:srgbClr val="FF0000"/>
                </a:solidFill>
              </a:rPr>
              <a:t>cantidad</a:t>
            </a:r>
            <a:r>
              <a:rPr lang="en-US" altLang="es-AR" dirty="0">
                <a:solidFill>
                  <a:srgbClr val="FF0000"/>
                </a:solidFill>
              </a:rPr>
              <a:t> de </a:t>
            </a:r>
            <a:r>
              <a:rPr lang="en-US" altLang="es-AR" dirty="0" err="1">
                <a:solidFill>
                  <a:srgbClr val="FF0000"/>
                </a:solidFill>
              </a:rPr>
              <a:t>días</a:t>
            </a:r>
            <a:r>
              <a:rPr lang="en-US" altLang="es-AR" dirty="0">
                <a:solidFill>
                  <a:srgbClr val="FF0000"/>
                </a:solidFill>
              </a:rPr>
              <a:t> de </a:t>
            </a:r>
            <a:r>
              <a:rPr lang="en-US" altLang="es-AR" dirty="0" err="1">
                <a:solidFill>
                  <a:srgbClr val="FF0000"/>
                </a:solidFill>
              </a:rPr>
              <a:t>tme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 err="1">
                <a:solidFill>
                  <a:srgbClr val="FF0000"/>
                </a:solidFill>
              </a:rPr>
              <a:t>es</a:t>
            </a:r>
            <a:r>
              <a:rPr lang="en-US" altLang="es-AR" dirty="0">
                <a:solidFill>
                  <a:srgbClr val="FF0000"/>
                </a:solidFill>
              </a:rPr>
              <a:t> </a:t>
            </a:r>
            <a:r>
              <a:rPr lang="en-US" altLang="es-AR" dirty="0" err="1">
                <a:solidFill>
                  <a:srgbClr val="FF0000"/>
                </a:solidFill>
              </a:rPr>
              <a:t>menor</a:t>
            </a:r>
            <a:r>
              <a:rPr lang="en-US" altLang="es-AR" dirty="0">
                <a:solidFill>
                  <a:srgbClr val="FF0000"/>
                </a:solidFill>
              </a:rPr>
              <a:t> que </a:t>
            </a:r>
            <a:r>
              <a:rPr lang="en-US" altLang="es-AR" dirty="0" err="1">
                <a:solidFill>
                  <a:srgbClr val="FF0000"/>
                </a:solidFill>
              </a:rPr>
              <a:t>cantDias</a:t>
            </a:r>
            <a:r>
              <a:rPr lang="en-US" altLang="es-AR" dirty="0">
                <a:solidFill>
                  <a:srgbClr val="FF0000"/>
                </a:solidFill>
              </a:rPr>
              <a:t>()).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7487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TempMinEstacion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float [] tMin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23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51212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mayoresDiferencias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, t:real 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latin typeface="Arial Unicode MS" pitchFamily="34" charset="-128"/>
              </a:rPr>
              <a:t>hayDiferenciaMayor</a:t>
            </a:r>
            <a:r>
              <a:rPr lang="es-ES" altLang="es-AR" sz="2000" dirty="0">
                <a:latin typeface="Arial Unicode MS" pitchFamily="34" charset="-128"/>
              </a:rPr>
              <a:t> (</a:t>
            </a:r>
            <a:r>
              <a:rPr lang="es-ES" altLang="es-AR" sz="2000" dirty="0" err="1">
                <a:latin typeface="Arial Unicode MS" pitchFamily="34" charset="-128"/>
              </a:rPr>
              <a:t>tme: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r>
              <a:rPr lang="es-ES" altLang="es-AR" sz="2000" dirty="0">
                <a:latin typeface="Arial Unicode MS" pitchFamily="34" charset="-128"/>
              </a:rPr>
              <a:t>, t: real)  : </a:t>
            </a:r>
            <a:r>
              <a:rPr lang="es-ES" altLang="es-AR" sz="2000" dirty="0" err="1">
                <a:latin typeface="Arial Unicode MS" pitchFamily="34" charset="-128"/>
              </a:rPr>
              <a:t>boolean</a:t>
            </a:r>
            <a:endParaRPr lang="es-ES" altLang="es-AR" sz="20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mayorDiferencia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) 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menorEntreEstaciones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): 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TempMinEstacion</a:t>
            </a:r>
            <a:endParaRPr lang="es-ES" altLang="es-AR" sz="2000" dirty="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21862" name="AutoShape 10"/>
          <p:cNvSpPr>
            <a:spLocks noChangeArrowheads="1"/>
          </p:cNvSpPr>
          <p:nvPr/>
        </p:nvSpPr>
        <p:spPr bwMode="auto">
          <a:xfrm flipH="1" flipV="1">
            <a:off x="5608638" y="1978025"/>
            <a:ext cx="3306762" cy="1130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Cuenta en cuántos días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la diferencia absoluta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entre las temperaturas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de las dos estaciones es mayor a </a:t>
            </a:r>
            <a:r>
              <a:rPr lang="es-ES" altLang="es-AR" sz="1600" dirty="0" smtClean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</a:t>
            </a:r>
            <a:endParaRPr lang="es-ES" altLang="es-AR" sz="1600" dirty="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21863" name="AutoShape 10"/>
          <p:cNvSpPr>
            <a:spLocks noChangeArrowheads="1"/>
          </p:cNvSpPr>
          <p:nvPr/>
        </p:nvSpPr>
        <p:spPr bwMode="auto">
          <a:xfrm flipH="1" flipV="1">
            <a:off x="5608638" y="3200400"/>
            <a:ext cx="3306762" cy="96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Decide si en dos estaciones,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 algún día, la diferencia absoluta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entre temperaturas es mayor a </a:t>
            </a:r>
            <a:r>
              <a:rPr lang="es-ES" altLang="es-AR" sz="1600" dirty="0" smtClean="0">
                <a:latin typeface="Arial Unicode MS" pitchFamily="34" charset="-128"/>
              </a:rPr>
              <a:t>t</a:t>
            </a:r>
            <a:endParaRPr lang="es-ES" altLang="es-AR" sz="1600" dirty="0">
              <a:latin typeface="Arial Unicode MS" pitchFamily="34" charset="-128"/>
            </a:endParaRPr>
          </a:p>
        </p:txBody>
      </p:sp>
      <p:sp>
        <p:nvSpPr>
          <p:cNvPr id="121864" name="AutoShape 10"/>
          <p:cNvSpPr>
            <a:spLocks noChangeArrowheads="1"/>
          </p:cNvSpPr>
          <p:nvPr/>
        </p:nvSpPr>
        <p:spPr bwMode="auto">
          <a:xfrm flipH="1" flipV="1">
            <a:off x="5608638" y="4251325"/>
            <a:ext cx="3306762" cy="109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Computa la mayor diferencia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absoluta entre dos estaciones,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en el mismo día. </a:t>
            </a:r>
            <a:endParaRPr lang="es-AR" altLang="es-AR" sz="160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 </a:t>
            </a:r>
            <a:endParaRPr lang="es-ES" sz="2000" dirty="0" smtClean="0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 flipH="1" flipV="1">
            <a:off x="5608638" y="5424488"/>
            <a:ext cx="3306762" cy="981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Genera una estación con la menor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temperatura mínima de cada día,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entre dos estaciones dadas </a:t>
            </a:r>
          </a:p>
        </p:txBody>
      </p:sp>
      <p:sp>
        <p:nvSpPr>
          <p:cNvPr id="121867" name="AutoShape 10"/>
          <p:cNvSpPr>
            <a:spLocks noChangeArrowheads="1"/>
          </p:cNvSpPr>
          <p:nvPr/>
        </p:nvSpPr>
        <p:spPr bwMode="auto">
          <a:xfrm flipH="1" flipV="1">
            <a:off x="5580112" y="989013"/>
            <a:ext cx="3306762" cy="93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Requieren la misma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cantidad de temperaturas 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las dos </a:t>
            </a:r>
            <a:r>
              <a:rPr lang="es-ES" altLang="es-AR" sz="1600" b="1" dirty="0" smtClean="0">
                <a:solidFill>
                  <a:srgbClr val="FF0000"/>
                </a:solidFill>
                <a:latin typeface="Arial Unicode MS" pitchFamily="34" charset="-128"/>
              </a:rPr>
              <a:t>estaciones</a:t>
            </a:r>
            <a:endParaRPr lang="es-ES" altLang="es-AR" sz="16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5031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4129" name="Text Box 5"/>
          <p:cNvSpPr txBox="1">
            <a:spLocks noChangeArrowheads="1"/>
          </p:cNvSpPr>
          <p:nvPr/>
        </p:nvSpPr>
        <p:spPr bwMode="auto">
          <a:xfrm>
            <a:off x="1187624" y="2895029"/>
            <a:ext cx="706737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Si t =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5 retorna true 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909" name="Rectangle 24"/>
          <p:cNvSpPr>
            <a:spLocks noChangeArrowheads="1"/>
          </p:cNvSpPr>
          <p:nvPr/>
        </p:nvSpPr>
        <p:spPr bwMode="auto">
          <a:xfrm>
            <a:off x="18764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b="1">
                <a:latin typeface="Times New Roman" pitchFamily="18" charset="0"/>
              </a:rPr>
              <a:t>6</a:t>
            </a:r>
            <a:endParaRPr lang="es-AR" altLang="es-AR" b="1">
              <a:latin typeface="Times New Roman" pitchFamily="18" charset="0"/>
            </a:endParaRPr>
          </a:p>
        </p:txBody>
      </p:sp>
      <p:sp>
        <p:nvSpPr>
          <p:cNvPr id="123910" name="Rectangle 25"/>
          <p:cNvSpPr>
            <a:spLocks noChangeArrowheads="1"/>
          </p:cNvSpPr>
          <p:nvPr/>
        </p:nvSpPr>
        <p:spPr bwMode="auto">
          <a:xfrm>
            <a:off x="2562225" y="1650603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1" name="Rectangle 26"/>
          <p:cNvSpPr>
            <a:spLocks noChangeArrowheads="1"/>
          </p:cNvSpPr>
          <p:nvPr/>
        </p:nvSpPr>
        <p:spPr bwMode="auto">
          <a:xfrm>
            <a:off x="32480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-2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2" name="Rectangle 27"/>
          <p:cNvSpPr>
            <a:spLocks noChangeArrowheads="1"/>
          </p:cNvSpPr>
          <p:nvPr/>
        </p:nvSpPr>
        <p:spPr bwMode="auto">
          <a:xfrm>
            <a:off x="39338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3" name="Rectangle 28"/>
          <p:cNvSpPr>
            <a:spLocks noChangeArrowheads="1"/>
          </p:cNvSpPr>
          <p:nvPr/>
        </p:nvSpPr>
        <p:spPr bwMode="auto">
          <a:xfrm>
            <a:off x="46196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7.5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4" name="Rectangle 28"/>
          <p:cNvSpPr>
            <a:spLocks noChangeArrowheads="1"/>
          </p:cNvSpPr>
          <p:nvPr/>
        </p:nvSpPr>
        <p:spPr bwMode="auto">
          <a:xfrm>
            <a:off x="5319713" y="16537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3915" name="Rectangle 28"/>
          <p:cNvSpPr>
            <a:spLocks noChangeArrowheads="1"/>
          </p:cNvSpPr>
          <p:nvPr/>
        </p:nvSpPr>
        <p:spPr bwMode="auto">
          <a:xfrm>
            <a:off x="6015038" y="16569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6" name="Rectangle 24"/>
          <p:cNvSpPr>
            <a:spLocks noChangeArrowheads="1"/>
          </p:cNvSpPr>
          <p:nvPr/>
        </p:nvSpPr>
        <p:spPr bwMode="auto">
          <a:xfrm>
            <a:off x="18716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7" name="Rectangle 25"/>
          <p:cNvSpPr>
            <a:spLocks noChangeArrowheads="1"/>
          </p:cNvSpPr>
          <p:nvPr/>
        </p:nvSpPr>
        <p:spPr bwMode="auto">
          <a:xfrm>
            <a:off x="2557463" y="2225278"/>
            <a:ext cx="600075" cy="465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8" name="Rectangle 26"/>
          <p:cNvSpPr>
            <a:spLocks noChangeArrowheads="1"/>
          </p:cNvSpPr>
          <p:nvPr/>
        </p:nvSpPr>
        <p:spPr bwMode="auto">
          <a:xfrm>
            <a:off x="32432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9" name="Rectangle 27"/>
          <p:cNvSpPr>
            <a:spLocks noChangeArrowheads="1"/>
          </p:cNvSpPr>
          <p:nvPr/>
        </p:nvSpPr>
        <p:spPr bwMode="auto">
          <a:xfrm>
            <a:off x="39290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0" name="Rectangle 28"/>
          <p:cNvSpPr>
            <a:spLocks noChangeArrowheads="1"/>
          </p:cNvSpPr>
          <p:nvPr/>
        </p:nvSpPr>
        <p:spPr bwMode="auto">
          <a:xfrm>
            <a:off x="46148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1" name="Rectangle 28"/>
          <p:cNvSpPr>
            <a:spLocks noChangeArrowheads="1"/>
          </p:cNvSpPr>
          <p:nvPr/>
        </p:nvSpPr>
        <p:spPr bwMode="auto">
          <a:xfrm>
            <a:off x="5314950" y="22284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10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2" name="Rectangle 28"/>
          <p:cNvSpPr>
            <a:spLocks noChangeArrowheads="1"/>
          </p:cNvSpPr>
          <p:nvPr/>
        </p:nvSpPr>
        <p:spPr bwMode="auto">
          <a:xfrm>
            <a:off x="6010275" y="223162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11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95154" y="823648"/>
            <a:ext cx="7802562" cy="166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b="1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oolean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hayDiferenciaMayor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					(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tme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t)</a:t>
            </a: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6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5"/>
          <p:cNvSpPr txBox="1">
            <a:spLocks noChangeArrowheads="1"/>
          </p:cNvSpPr>
          <p:nvPr/>
        </p:nvSpPr>
        <p:spPr bwMode="auto">
          <a:xfrm>
            <a:off x="1187624" y="2895029"/>
            <a:ext cx="706737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Si t =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10 retorna false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909" name="Rectangle 24"/>
          <p:cNvSpPr>
            <a:spLocks noChangeArrowheads="1"/>
          </p:cNvSpPr>
          <p:nvPr/>
        </p:nvSpPr>
        <p:spPr bwMode="auto">
          <a:xfrm>
            <a:off x="18764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b="1">
                <a:latin typeface="Times New Roman" pitchFamily="18" charset="0"/>
              </a:rPr>
              <a:t>6</a:t>
            </a:r>
            <a:endParaRPr lang="es-AR" altLang="es-AR" b="1">
              <a:latin typeface="Times New Roman" pitchFamily="18" charset="0"/>
            </a:endParaRPr>
          </a:p>
        </p:txBody>
      </p:sp>
      <p:sp>
        <p:nvSpPr>
          <p:cNvPr id="123910" name="Rectangle 25"/>
          <p:cNvSpPr>
            <a:spLocks noChangeArrowheads="1"/>
          </p:cNvSpPr>
          <p:nvPr/>
        </p:nvSpPr>
        <p:spPr bwMode="auto">
          <a:xfrm>
            <a:off x="2562225" y="1650603"/>
            <a:ext cx="600075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1" name="Rectangle 26"/>
          <p:cNvSpPr>
            <a:spLocks noChangeArrowheads="1"/>
          </p:cNvSpPr>
          <p:nvPr/>
        </p:nvSpPr>
        <p:spPr bwMode="auto">
          <a:xfrm>
            <a:off x="32480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-2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2" name="Rectangle 27"/>
          <p:cNvSpPr>
            <a:spLocks noChangeArrowheads="1"/>
          </p:cNvSpPr>
          <p:nvPr/>
        </p:nvSpPr>
        <p:spPr bwMode="auto">
          <a:xfrm>
            <a:off x="39338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3" name="Rectangle 28"/>
          <p:cNvSpPr>
            <a:spLocks noChangeArrowheads="1"/>
          </p:cNvSpPr>
          <p:nvPr/>
        </p:nvSpPr>
        <p:spPr bwMode="auto">
          <a:xfrm>
            <a:off x="46196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7.5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4" name="Rectangle 28"/>
          <p:cNvSpPr>
            <a:spLocks noChangeArrowheads="1"/>
          </p:cNvSpPr>
          <p:nvPr/>
        </p:nvSpPr>
        <p:spPr bwMode="auto">
          <a:xfrm>
            <a:off x="5319713" y="16537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3915" name="Rectangle 28"/>
          <p:cNvSpPr>
            <a:spLocks noChangeArrowheads="1"/>
          </p:cNvSpPr>
          <p:nvPr/>
        </p:nvSpPr>
        <p:spPr bwMode="auto">
          <a:xfrm>
            <a:off x="6015038" y="16569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6" name="Rectangle 24"/>
          <p:cNvSpPr>
            <a:spLocks noChangeArrowheads="1"/>
          </p:cNvSpPr>
          <p:nvPr/>
        </p:nvSpPr>
        <p:spPr bwMode="auto">
          <a:xfrm>
            <a:off x="18716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7" name="Rectangle 25"/>
          <p:cNvSpPr>
            <a:spLocks noChangeArrowheads="1"/>
          </p:cNvSpPr>
          <p:nvPr/>
        </p:nvSpPr>
        <p:spPr bwMode="auto">
          <a:xfrm>
            <a:off x="2557463" y="2225278"/>
            <a:ext cx="600075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8" name="Rectangle 26"/>
          <p:cNvSpPr>
            <a:spLocks noChangeArrowheads="1"/>
          </p:cNvSpPr>
          <p:nvPr/>
        </p:nvSpPr>
        <p:spPr bwMode="auto">
          <a:xfrm>
            <a:off x="32432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9" name="Rectangle 27"/>
          <p:cNvSpPr>
            <a:spLocks noChangeArrowheads="1"/>
          </p:cNvSpPr>
          <p:nvPr/>
        </p:nvSpPr>
        <p:spPr bwMode="auto">
          <a:xfrm>
            <a:off x="39290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0" name="Rectangle 28"/>
          <p:cNvSpPr>
            <a:spLocks noChangeArrowheads="1"/>
          </p:cNvSpPr>
          <p:nvPr/>
        </p:nvSpPr>
        <p:spPr bwMode="auto">
          <a:xfrm>
            <a:off x="46148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1" name="Rectangle 28"/>
          <p:cNvSpPr>
            <a:spLocks noChangeArrowheads="1"/>
          </p:cNvSpPr>
          <p:nvPr/>
        </p:nvSpPr>
        <p:spPr bwMode="auto">
          <a:xfrm>
            <a:off x="5314950" y="22284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10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2" name="Rectangle 28"/>
          <p:cNvSpPr>
            <a:spLocks noChangeArrowheads="1"/>
          </p:cNvSpPr>
          <p:nvPr/>
        </p:nvSpPr>
        <p:spPr bwMode="auto">
          <a:xfrm>
            <a:off x="6010275" y="223162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11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95154" y="823648"/>
            <a:ext cx="7802562" cy="166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b="1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oolean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hayDiferenciaMayor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					(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tme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t)</a:t>
            </a: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9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885185" cy="427809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s-ES" altLang="es-A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hayDiferenciaMayor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tme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, </a:t>
            </a:r>
            <a:endParaRPr lang="es-ES" altLang="es-AR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s-ES" altLang="es-AR" sz="2000" b="1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s-ES" altLang="es-A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t ){ </a:t>
            </a:r>
            <a:endParaRPr lang="es-ES" altLang="es-AR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Decide si en dos estaciones  en algún día la diferencia absoluta entre temperaturas es &gt; t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Requiere la misma cantidad de temperaturas en las dos estaciones */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hay 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 = 0; d&lt;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!hay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d++)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]-	 	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tme.obtenerTempMin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(d+1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))&gt; t)   	</a:t>
            </a:r>
            <a:endParaRPr lang="en-U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hay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true;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 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49275" y="5325194"/>
            <a:ext cx="769513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/>
              <a:t>La </a:t>
            </a:r>
            <a:r>
              <a:rPr lang="en-US" altLang="es-AR" dirty="0" err="1"/>
              <a:t>clase</a:t>
            </a:r>
            <a:r>
              <a:rPr lang="en-US" altLang="es-AR" dirty="0"/>
              <a:t> </a:t>
            </a:r>
            <a:r>
              <a:rPr lang="en-US" altLang="es-AR" dirty="0" err="1"/>
              <a:t>Proveedora</a:t>
            </a:r>
            <a:r>
              <a:rPr lang="en-US" altLang="es-AR" dirty="0"/>
              <a:t> </a:t>
            </a:r>
            <a:r>
              <a:rPr lang="en-US" altLang="es-AR" dirty="0" err="1"/>
              <a:t>puede</a:t>
            </a:r>
            <a:r>
              <a:rPr lang="en-US" altLang="es-AR" dirty="0"/>
              <a:t> </a:t>
            </a:r>
            <a:r>
              <a:rPr lang="en-US" altLang="es-AR" dirty="0" err="1"/>
              <a:t>establecer</a:t>
            </a:r>
            <a:r>
              <a:rPr lang="en-US" altLang="es-AR" dirty="0"/>
              <a:t> </a:t>
            </a:r>
            <a:r>
              <a:rPr lang="en-US" altLang="es-AR" dirty="0" err="1"/>
              <a:t>una</a:t>
            </a:r>
            <a:r>
              <a:rPr lang="en-US" altLang="es-AR" dirty="0"/>
              <a:t> </a:t>
            </a:r>
            <a:r>
              <a:rPr lang="en-US" altLang="es-AR" dirty="0" err="1"/>
              <a:t>excepción</a:t>
            </a:r>
            <a:r>
              <a:rPr lang="en-US" altLang="es-AR" dirty="0"/>
              <a:t> para </a:t>
            </a:r>
            <a:r>
              <a:rPr lang="en-US" altLang="es-AR" dirty="0" err="1"/>
              <a:t>considerar</a:t>
            </a:r>
            <a:r>
              <a:rPr lang="en-US" altLang="es-AR" dirty="0"/>
              <a:t> el </a:t>
            </a:r>
            <a:r>
              <a:rPr lang="en-US" altLang="es-AR" dirty="0" err="1"/>
              <a:t>caso</a:t>
            </a:r>
            <a:r>
              <a:rPr lang="en-US" altLang="es-AR" dirty="0"/>
              <a:t> de que la </a:t>
            </a:r>
            <a:r>
              <a:rPr lang="en-US" altLang="es-AR" dirty="0" err="1"/>
              <a:t>clase</a:t>
            </a:r>
            <a:r>
              <a:rPr lang="en-US" altLang="es-AR" dirty="0"/>
              <a:t> </a:t>
            </a:r>
            <a:r>
              <a:rPr lang="en-US" altLang="es-AR" dirty="0" err="1"/>
              <a:t>Cliente</a:t>
            </a:r>
            <a:r>
              <a:rPr lang="en-US" altLang="es-AR" dirty="0"/>
              <a:t> no </a:t>
            </a:r>
            <a:r>
              <a:rPr lang="en-US" altLang="es-AR" dirty="0" err="1"/>
              <a:t>cumpla</a:t>
            </a:r>
            <a:r>
              <a:rPr lang="en-US" altLang="es-AR" dirty="0"/>
              <a:t> con </a:t>
            </a:r>
            <a:r>
              <a:rPr lang="en-US" altLang="es-AR" dirty="0" err="1"/>
              <a:t>su</a:t>
            </a:r>
            <a:r>
              <a:rPr lang="en-US" altLang="es-AR" dirty="0"/>
              <a:t> </a:t>
            </a:r>
            <a:r>
              <a:rPr lang="en-US" altLang="es-AR" dirty="0" err="1"/>
              <a:t>responsabilidad</a:t>
            </a:r>
            <a:r>
              <a:rPr lang="en-US" altLang="es-AR" dirty="0"/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4943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TempMinEstacion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float [] tMin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23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51212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mayoresDiferencias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, t:real 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hayDiferenciaMayor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, t: real)  : 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boolean</a:t>
            </a:r>
            <a:endParaRPr lang="es-ES" altLang="es-AR" sz="2000" dirty="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latin typeface="Arial Unicode MS" pitchFamily="34" charset="-128"/>
              </a:rPr>
              <a:t>mayorDiferencia</a:t>
            </a:r>
            <a:r>
              <a:rPr lang="es-ES" altLang="es-AR" sz="2000" dirty="0">
                <a:latin typeface="Arial Unicode MS" pitchFamily="34" charset="-128"/>
              </a:rPr>
              <a:t> (</a:t>
            </a:r>
            <a:r>
              <a:rPr lang="es-ES" altLang="es-AR" sz="2000" dirty="0" err="1">
                <a:latin typeface="Arial Unicode MS" pitchFamily="34" charset="-128"/>
              </a:rPr>
              <a:t>tme: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r>
              <a:rPr lang="es-ES" altLang="es-AR" sz="2000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s-ES" altLang="es-AR" sz="2000" dirty="0">
                <a:latin typeface="Arial Unicode MS" pitchFamily="34" charset="-128"/>
              </a:rPr>
              <a:t>) 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menorEntreEstaciones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): 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TempMinEstacion</a:t>
            </a:r>
            <a:endParaRPr lang="es-ES" altLang="es-AR" sz="2000" dirty="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21862" name="AutoShape 10"/>
          <p:cNvSpPr>
            <a:spLocks noChangeArrowheads="1"/>
          </p:cNvSpPr>
          <p:nvPr/>
        </p:nvSpPr>
        <p:spPr bwMode="auto">
          <a:xfrm flipH="1" flipV="1">
            <a:off x="5608638" y="1978025"/>
            <a:ext cx="3306762" cy="1130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Cuenta en cuántos días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la diferencia absoluta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entre las temperaturas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de las dos estaciones es mayor a </a:t>
            </a:r>
            <a:r>
              <a:rPr lang="es-ES" altLang="es-AR" sz="1600" dirty="0" smtClean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</a:t>
            </a:r>
            <a:endParaRPr lang="es-ES" altLang="es-AR" sz="1600" dirty="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21863" name="AutoShape 10"/>
          <p:cNvSpPr>
            <a:spLocks noChangeArrowheads="1"/>
          </p:cNvSpPr>
          <p:nvPr/>
        </p:nvSpPr>
        <p:spPr bwMode="auto">
          <a:xfrm flipH="1" flipV="1">
            <a:off x="5608638" y="3200400"/>
            <a:ext cx="3306762" cy="96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Decide si en dos estaciones,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en algún día, la diferencia absoluta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entre temperaturas es mayor a </a:t>
            </a:r>
            <a:r>
              <a:rPr lang="es-ES" altLang="es-AR" sz="1600" dirty="0" smtClean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t</a:t>
            </a:r>
            <a:endParaRPr lang="es-ES" altLang="es-AR" sz="1600" dirty="0">
              <a:solidFill>
                <a:schemeClr val="bg1">
                  <a:lumMod val="7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21864" name="AutoShape 10"/>
          <p:cNvSpPr>
            <a:spLocks noChangeArrowheads="1"/>
          </p:cNvSpPr>
          <p:nvPr/>
        </p:nvSpPr>
        <p:spPr bwMode="auto">
          <a:xfrm flipH="1" flipV="1">
            <a:off x="5608638" y="4251325"/>
            <a:ext cx="3306762" cy="109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Computa la mayor diferencia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absoluta entre dos estaciones,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latin typeface="Arial Unicode MS" pitchFamily="34" charset="-128"/>
              </a:rPr>
              <a:t>en el mismo día. </a:t>
            </a: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 </a:t>
            </a:r>
            <a:endParaRPr lang="es-ES" sz="2000" dirty="0" smtClean="0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 flipH="1" flipV="1">
            <a:off x="5608638" y="5424488"/>
            <a:ext cx="3306762" cy="981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Genera una estación con la menor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temperatura mínima de cada día,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entre dos estaciones dadas </a:t>
            </a:r>
          </a:p>
        </p:txBody>
      </p:sp>
      <p:sp>
        <p:nvSpPr>
          <p:cNvPr id="121867" name="AutoShape 10"/>
          <p:cNvSpPr>
            <a:spLocks noChangeArrowheads="1"/>
          </p:cNvSpPr>
          <p:nvPr/>
        </p:nvSpPr>
        <p:spPr bwMode="auto">
          <a:xfrm flipH="1" flipV="1">
            <a:off x="5580112" y="989013"/>
            <a:ext cx="3306762" cy="93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Requieren la misma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cantidad de temperaturas 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las dos </a:t>
            </a:r>
            <a:r>
              <a:rPr lang="es-ES" altLang="es-AR" sz="1600" b="1" dirty="0" smtClean="0">
                <a:solidFill>
                  <a:srgbClr val="FF0000"/>
                </a:solidFill>
                <a:latin typeface="Arial Unicode MS" pitchFamily="34" charset="-128"/>
              </a:rPr>
              <a:t>estaciones</a:t>
            </a:r>
            <a:endParaRPr lang="es-ES" altLang="es-AR" sz="16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0886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5"/>
          <p:cNvSpPr txBox="1">
            <a:spLocks noChangeArrowheads="1"/>
          </p:cNvSpPr>
          <p:nvPr/>
        </p:nvSpPr>
        <p:spPr bwMode="auto">
          <a:xfrm>
            <a:off x="1187624" y="2895029"/>
            <a:ext cx="706737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retorna 11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909" name="Rectangle 24"/>
          <p:cNvSpPr>
            <a:spLocks noChangeArrowheads="1"/>
          </p:cNvSpPr>
          <p:nvPr/>
        </p:nvSpPr>
        <p:spPr bwMode="auto">
          <a:xfrm>
            <a:off x="18764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6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0" name="Rectangle 25"/>
          <p:cNvSpPr>
            <a:spLocks noChangeArrowheads="1"/>
          </p:cNvSpPr>
          <p:nvPr/>
        </p:nvSpPr>
        <p:spPr bwMode="auto">
          <a:xfrm>
            <a:off x="2562225" y="1650603"/>
            <a:ext cx="600075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1" name="Rectangle 26"/>
          <p:cNvSpPr>
            <a:spLocks noChangeArrowheads="1"/>
          </p:cNvSpPr>
          <p:nvPr/>
        </p:nvSpPr>
        <p:spPr bwMode="auto">
          <a:xfrm>
            <a:off x="32480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-2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2" name="Rectangle 27"/>
          <p:cNvSpPr>
            <a:spLocks noChangeArrowheads="1"/>
          </p:cNvSpPr>
          <p:nvPr/>
        </p:nvSpPr>
        <p:spPr bwMode="auto">
          <a:xfrm>
            <a:off x="39338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3" name="Rectangle 28"/>
          <p:cNvSpPr>
            <a:spLocks noChangeArrowheads="1"/>
          </p:cNvSpPr>
          <p:nvPr/>
        </p:nvSpPr>
        <p:spPr bwMode="auto">
          <a:xfrm>
            <a:off x="46196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7.5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4" name="Rectangle 28"/>
          <p:cNvSpPr>
            <a:spLocks noChangeArrowheads="1"/>
          </p:cNvSpPr>
          <p:nvPr/>
        </p:nvSpPr>
        <p:spPr bwMode="auto">
          <a:xfrm>
            <a:off x="5319713" y="16537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3915" name="Rectangle 28"/>
          <p:cNvSpPr>
            <a:spLocks noChangeArrowheads="1"/>
          </p:cNvSpPr>
          <p:nvPr/>
        </p:nvSpPr>
        <p:spPr bwMode="auto">
          <a:xfrm>
            <a:off x="6015038" y="16569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6" name="Rectangle 24"/>
          <p:cNvSpPr>
            <a:spLocks noChangeArrowheads="1"/>
          </p:cNvSpPr>
          <p:nvPr/>
        </p:nvSpPr>
        <p:spPr bwMode="auto">
          <a:xfrm>
            <a:off x="18716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7" name="Rectangle 25"/>
          <p:cNvSpPr>
            <a:spLocks noChangeArrowheads="1"/>
          </p:cNvSpPr>
          <p:nvPr/>
        </p:nvSpPr>
        <p:spPr bwMode="auto">
          <a:xfrm>
            <a:off x="2557463" y="2225278"/>
            <a:ext cx="600075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8" name="Rectangle 26"/>
          <p:cNvSpPr>
            <a:spLocks noChangeArrowheads="1"/>
          </p:cNvSpPr>
          <p:nvPr/>
        </p:nvSpPr>
        <p:spPr bwMode="auto">
          <a:xfrm>
            <a:off x="32432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9" name="Rectangle 27"/>
          <p:cNvSpPr>
            <a:spLocks noChangeArrowheads="1"/>
          </p:cNvSpPr>
          <p:nvPr/>
        </p:nvSpPr>
        <p:spPr bwMode="auto">
          <a:xfrm>
            <a:off x="39290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0" name="Rectangle 28"/>
          <p:cNvSpPr>
            <a:spLocks noChangeArrowheads="1"/>
          </p:cNvSpPr>
          <p:nvPr/>
        </p:nvSpPr>
        <p:spPr bwMode="auto">
          <a:xfrm>
            <a:off x="46148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1" name="Rectangle 28"/>
          <p:cNvSpPr>
            <a:spLocks noChangeArrowheads="1"/>
          </p:cNvSpPr>
          <p:nvPr/>
        </p:nvSpPr>
        <p:spPr bwMode="auto">
          <a:xfrm>
            <a:off x="5314950" y="22284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10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2" name="Rectangle 28"/>
          <p:cNvSpPr>
            <a:spLocks noChangeArrowheads="1"/>
          </p:cNvSpPr>
          <p:nvPr/>
        </p:nvSpPr>
        <p:spPr bwMode="auto">
          <a:xfrm>
            <a:off x="6010275" y="223162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11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79783" y="992925"/>
            <a:ext cx="7802562" cy="13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b="1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mayorDiferencia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tme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9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885185" cy="512448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es-ES" altLang="es-A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mayorDiferencia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tme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){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/*Computa la mayor diferencia absoluta entre dos </a:t>
            </a:r>
            <a:r>
              <a:rPr lang="es-ES" altLang="es-AR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estaciones en </a:t>
            </a: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el mismo </a:t>
            </a:r>
            <a:r>
              <a:rPr lang="es-ES" altLang="es-AR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día, </a:t>
            </a: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asume que se registraron por lo menos dos días. Requiere la misma cantidad de temperaturas en las dos estaciones */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float mayor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 = 0; d&lt;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 d++)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[d]-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tme.obtenerTempMin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(d+1))&gt;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	 mayor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  	</a:t>
            </a:r>
            <a:endParaRPr lang="en-U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mayor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Math.abs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]-				     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tme.obtenerTempMin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(d+1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94772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TempMinEstacion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cs typeface="Arial" charset="0"/>
              </a:rPr>
              <a:t>float [] tMin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23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51212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mayoresDiferencias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, t:real 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hayDiferenciaMayor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, t: real)  : </a:t>
            </a:r>
            <a:r>
              <a:rPr lang="es-ES" altLang="es-AR" sz="2000" dirty="0" err="1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boolean</a:t>
            </a:r>
            <a:endParaRPr lang="es-ES" altLang="es-AR" sz="2000" dirty="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solidFill>
                  <a:schemeClr val="bg2">
                    <a:lumMod val="90000"/>
                  </a:schemeClr>
                </a:solidFill>
                <a:latin typeface="Arial Unicode MS" pitchFamily="34" charset="-128"/>
              </a:rPr>
              <a:t>mayorDiferencia</a:t>
            </a:r>
            <a:r>
              <a:rPr lang="es-ES" altLang="es-AR" sz="2000" dirty="0">
                <a:solidFill>
                  <a:schemeClr val="bg2">
                    <a:lumMod val="90000"/>
                  </a:schemeClr>
                </a:solidFill>
                <a:latin typeface="Arial Unicode MS" pitchFamily="34" charset="-128"/>
              </a:rPr>
              <a:t> (</a:t>
            </a:r>
            <a:r>
              <a:rPr lang="es-ES" altLang="es-AR" sz="2000" dirty="0" err="1">
                <a:solidFill>
                  <a:schemeClr val="bg2">
                    <a:lumMod val="90000"/>
                  </a:schemeClr>
                </a:solidFill>
                <a:latin typeface="Arial Unicode MS" pitchFamily="34" charset="-128"/>
              </a:rPr>
              <a:t>tme:TempMinEstacion</a:t>
            </a:r>
            <a:r>
              <a:rPr lang="es-ES" altLang="es-AR" sz="2000" dirty="0">
                <a:solidFill>
                  <a:schemeClr val="bg2">
                    <a:lumMod val="90000"/>
                  </a:schemeClr>
                </a:solidFill>
                <a:latin typeface="Arial Unicode MS" pitchFamily="34" charset="-128"/>
              </a:rPr>
              <a:t> ) 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err="1">
                <a:latin typeface="Arial Unicode MS" pitchFamily="34" charset="-128"/>
              </a:rPr>
              <a:t>menorEntreEstaciones</a:t>
            </a:r>
            <a:r>
              <a:rPr lang="es-ES" altLang="es-AR" sz="2000" dirty="0">
                <a:latin typeface="Arial Unicode MS" pitchFamily="34" charset="-128"/>
              </a:rPr>
              <a:t> (</a:t>
            </a:r>
            <a:r>
              <a:rPr lang="es-ES" altLang="es-AR" sz="2000" dirty="0" err="1">
                <a:latin typeface="Arial Unicode MS" pitchFamily="34" charset="-128"/>
              </a:rPr>
              <a:t>tme: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r>
              <a:rPr lang="es-ES" altLang="es-AR" sz="2000" dirty="0">
                <a:latin typeface="Arial Unicode MS" pitchFamily="34" charset="-128"/>
              </a:rPr>
              <a:t>): </a:t>
            </a:r>
            <a:r>
              <a:rPr lang="es-ES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TempMinEstacion</a:t>
            </a:r>
            <a:endParaRPr lang="es-ES" altLang="es-A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21862" name="AutoShape 10"/>
          <p:cNvSpPr>
            <a:spLocks noChangeArrowheads="1"/>
          </p:cNvSpPr>
          <p:nvPr/>
        </p:nvSpPr>
        <p:spPr bwMode="auto">
          <a:xfrm flipH="1" flipV="1">
            <a:off x="5608638" y="1978025"/>
            <a:ext cx="3306762" cy="1130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Cuenta en cuántos días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la diferencia absoluta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entre las temperaturas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de las dos estaciones es mayor a </a:t>
            </a:r>
            <a:r>
              <a:rPr lang="es-ES" altLang="es-AR" sz="1600" dirty="0" smtClean="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t</a:t>
            </a:r>
            <a:endParaRPr lang="es-ES" altLang="es-AR" sz="1600" dirty="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21863" name="AutoShape 10"/>
          <p:cNvSpPr>
            <a:spLocks noChangeArrowheads="1"/>
          </p:cNvSpPr>
          <p:nvPr/>
        </p:nvSpPr>
        <p:spPr bwMode="auto">
          <a:xfrm flipH="1" flipV="1">
            <a:off x="5608638" y="3200400"/>
            <a:ext cx="3306762" cy="96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Decide si en dos estaciones,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en algún día, la diferencia absoluta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entre temperaturas es mayor a </a:t>
            </a:r>
            <a:r>
              <a:rPr lang="es-ES" altLang="es-AR" sz="1600" dirty="0" smtClean="0">
                <a:solidFill>
                  <a:schemeClr val="bg1">
                    <a:lumMod val="75000"/>
                  </a:schemeClr>
                </a:solidFill>
                <a:latin typeface="Arial Unicode MS" pitchFamily="34" charset="-128"/>
              </a:rPr>
              <a:t>t</a:t>
            </a:r>
            <a:endParaRPr lang="es-ES" altLang="es-AR" sz="1600" dirty="0">
              <a:solidFill>
                <a:schemeClr val="bg1">
                  <a:lumMod val="7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21864" name="AutoShape 10"/>
          <p:cNvSpPr>
            <a:spLocks noChangeArrowheads="1"/>
          </p:cNvSpPr>
          <p:nvPr/>
        </p:nvSpPr>
        <p:spPr bwMode="auto">
          <a:xfrm flipH="1" flipV="1">
            <a:off x="5608638" y="4251325"/>
            <a:ext cx="3306762" cy="109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Computa la mayor diferencia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absoluta entre dos estaciones,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>
                <a:solidFill>
                  <a:schemeClr val="bg1">
                    <a:lumMod val="85000"/>
                  </a:schemeClr>
                </a:solidFill>
                <a:latin typeface="Arial Unicode MS" pitchFamily="34" charset="-128"/>
              </a:rPr>
              <a:t>en el mismo día. </a:t>
            </a:r>
            <a:endParaRPr lang="es-AR" altLang="es-AR" sz="1600">
              <a:solidFill>
                <a:schemeClr val="bg1">
                  <a:lumMod val="8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 </a:t>
            </a:r>
            <a:endParaRPr lang="es-ES" sz="2000" dirty="0" smtClean="0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 flipH="1" flipV="1">
            <a:off x="5608638" y="5424488"/>
            <a:ext cx="3306762" cy="981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Genera una estación con la menor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temperatura mínima de cada día,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entre dos estaciones dadas </a:t>
            </a:r>
          </a:p>
        </p:txBody>
      </p:sp>
      <p:sp>
        <p:nvSpPr>
          <p:cNvPr id="121867" name="AutoShape 10"/>
          <p:cNvSpPr>
            <a:spLocks noChangeArrowheads="1"/>
          </p:cNvSpPr>
          <p:nvPr/>
        </p:nvSpPr>
        <p:spPr bwMode="auto">
          <a:xfrm flipH="1" flipV="1">
            <a:off x="5580112" y="989013"/>
            <a:ext cx="3306762" cy="93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Requieren la misma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cantidad de temperaturas 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b="1" dirty="0">
                <a:solidFill>
                  <a:srgbClr val="FF0000"/>
                </a:solidFill>
                <a:latin typeface="Arial Unicode MS" pitchFamily="34" charset="-128"/>
              </a:rPr>
              <a:t>las dos </a:t>
            </a:r>
            <a:r>
              <a:rPr lang="es-ES" altLang="es-AR" sz="1600" b="1" dirty="0" smtClean="0">
                <a:solidFill>
                  <a:srgbClr val="FF0000"/>
                </a:solidFill>
                <a:latin typeface="Arial Unicode MS" pitchFamily="34" charset="-128"/>
              </a:rPr>
              <a:t>estaciones</a:t>
            </a:r>
            <a:endParaRPr lang="es-ES" altLang="es-AR" sz="16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6838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5"/>
          <p:cNvSpPr txBox="1">
            <a:spLocks noChangeArrowheads="1"/>
          </p:cNvSpPr>
          <p:nvPr/>
        </p:nvSpPr>
        <p:spPr bwMode="auto">
          <a:xfrm>
            <a:off x="1187624" y="2895029"/>
            <a:ext cx="706737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retorna 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909" name="Rectangle 24"/>
          <p:cNvSpPr>
            <a:spLocks noChangeArrowheads="1"/>
          </p:cNvSpPr>
          <p:nvPr/>
        </p:nvSpPr>
        <p:spPr bwMode="auto">
          <a:xfrm>
            <a:off x="18764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6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0" name="Rectangle 25"/>
          <p:cNvSpPr>
            <a:spLocks noChangeArrowheads="1"/>
          </p:cNvSpPr>
          <p:nvPr/>
        </p:nvSpPr>
        <p:spPr bwMode="auto">
          <a:xfrm>
            <a:off x="2562225" y="1650603"/>
            <a:ext cx="600075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1" name="Rectangle 26"/>
          <p:cNvSpPr>
            <a:spLocks noChangeArrowheads="1"/>
          </p:cNvSpPr>
          <p:nvPr/>
        </p:nvSpPr>
        <p:spPr bwMode="auto">
          <a:xfrm>
            <a:off x="32480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-2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2" name="Rectangle 27"/>
          <p:cNvSpPr>
            <a:spLocks noChangeArrowheads="1"/>
          </p:cNvSpPr>
          <p:nvPr/>
        </p:nvSpPr>
        <p:spPr bwMode="auto">
          <a:xfrm>
            <a:off x="39338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3" name="Rectangle 28"/>
          <p:cNvSpPr>
            <a:spLocks noChangeArrowheads="1"/>
          </p:cNvSpPr>
          <p:nvPr/>
        </p:nvSpPr>
        <p:spPr bwMode="auto">
          <a:xfrm>
            <a:off x="4619625" y="165060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7.5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4" name="Rectangle 28"/>
          <p:cNvSpPr>
            <a:spLocks noChangeArrowheads="1"/>
          </p:cNvSpPr>
          <p:nvPr/>
        </p:nvSpPr>
        <p:spPr bwMode="auto">
          <a:xfrm>
            <a:off x="5319713" y="16537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123915" name="Rectangle 28"/>
          <p:cNvSpPr>
            <a:spLocks noChangeArrowheads="1"/>
          </p:cNvSpPr>
          <p:nvPr/>
        </p:nvSpPr>
        <p:spPr bwMode="auto">
          <a:xfrm>
            <a:off x="6015038" y="16569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6" name="Rectangle 24"/>
          <p:cNvSpPr>
            <a:spLocks noChangeArrowheads="1"/>
          </p:cNvSpPr>
          <p:nvPr/>
        </p:nvSpPr>
        <p:spPr bwMode="auto">
          <a:xfrm>
            <a:off x="18716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7" name="Rectangle 25"/>
          <p:cNvSpPr>
            <a:spLocks noChangeArrowheads="1"/>
          </p:cNvSpPr>
          <p:nvPr/>
        </p:nvSpPr>
        <p:spPr bwMode="auto">
          <a:xfrm>
            <a:off x="2557463" y="2225278"/>
            <a:ext cx="600075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8" name="Rectangle 26"/>
          <p:cNvSpPr>
            <a:spLocks noChangeArrowheads="1"/>
          </p:cNvSpPr>
          <p:nvPr/>
        </p:nvSpPr>
        <p:spPr bwMode="auto">
          <a:xfrm>
            <a:off x="32432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2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19" name="Rectangle 27"/>
          <p:cNvSpPr>
            <a:spLocks noChangeArrowheads="1"/>
          </p:cNvSpPr>
          <p:nvPr/>
        </p:nvSpPr>
        <p:spPr bwMode="auto">
          <a:xfrm>
            <a:off x="39290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0" name="Rectangle 28"/>
          <p:cNvSpPr>
            <a:spLocks noChangeArrowheads="1"/>
          </p:cNvSpPr>
          <p:nvPr/>
        </p:nvSpPr>
        <p:spPr bwMode="auto">
          <a:xfrm>
            <a:off x="4614863" y="222527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8.5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1" name="Rectangle 28"/>
          <p:cNvSpPr>
            <a:spLocks noChangeArrowheads="1"/>
          </p:cNvSpPr>
          <p:nvPr/>
        </p:nvSpPr>
        <p:spPr bwMode="auto">
          <a:xfrm>
            <a:off x="5314950" y="222845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10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123922" name="Rectangle 28"/>
          <p:cNvSpPr>
            <a:spLocks noChangeArrowheads="1"/>
          </p:cNvSpPr>
          <p:nvPr/>
        </p:nvSpPr>
        <p:spPr bwMode="auto">
          <a:xfrm>
            <a:off x="6010275" y="223162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11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79783" y="992925"/>
            <a:ext cx="7802562" cy="13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b="1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oolean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mayorDiferencia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latin typeface="Courier New" pitchFamily="49" charset="0"/>
                <a:cs typeface="Courier New" pitchFamily="49" charset="0"/>
              </a:rPr>
              <a:t>tme</a:t>
            </a:r>
            <a:r>
              <a:rPr lang="es-AR" altLang="es-AR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sz="2200" dirty="0">
              <a:latin typeface="Arial Unicode MS" pitchFamily="34" charset="-128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849212" y="367759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2535012" y="3677593"/>
            <a:ext cx="600075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4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220812" y="367759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-2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906612" y="367759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Times New Roman" pitchFamily="18" charset="0"/>
              </a:rPr>
              <a:t>5</a:t>
            </a:r>
            <a:endParaRPr lang="es-AR" altLang="es-AR">
              <a:latin typeface="Times New Roman" pitchFamily="18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4592412" y="367759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Times New Roman" pitchFamily="18" charset="0"/>
              </a:rPr>
              <a:t>7</a:t>
            </a:r>
            <a:r>
              <a:rPr lang="es-ES" altLang="es-AR" dirty="0" smtClean="0">
                <a:latin typeface="Times New Roman" pitchFamily="18" charset="0"/>
              </a:rPr>
              <a:t>.5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5292499" y="3680768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-1</a:t>
            </a:r>
            <a:endParaRPr lang="es-AR" altLang="es-AR" dirty="0">
              <a:latin typeface="Times New Roman" pitchFamily="18" charset="0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5987824" y="3683943"/>
            <a:ext cx="600075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Times New Roman" pitchFamily="18" charset="0"/>
              </a:rPr>
              <a:t>4.5</a:t>
            </a:r>
            <a:endParaRPr lang="es-AR" altLang="es-AR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3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84188" y="1066800"/>
            <a:ext cx="7688212" cy="409342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mayorTempMin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/*Retorna </a:t>
            </a: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mayor temperatura del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período*/</a:t>
            </a:r>
            <a:endParaRPr lang="es-E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float mayor=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[0];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]&gt;mayor)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   mayor=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return mayor;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484188" y="5410200"/>
            <a:ext cx="7440612" cy="8302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dirty="0" err="1" smtClean="0">
                <a:solidFill>
                  <a:schemeClr val="tx2"/>
                </a:solidFill>
              </a:rPr>
              <a:t>Verificar</a:t>
            </a:r>
            <a:r>
              <a:rPr lang="en-US" altLang="es-AR" dirty="0" smtClean="0">
                <a:solidFill>
                  <a:schemeClr val="tx2"/>
                </a:solidFill>
              </a:rPr>
              <a:t> con </a:t>
            </a:r>
            <a:r>
              <a:rPr lang="en-US" altLang="es-AR" dirty="0" err="1" smtClean="0">
                <a:solidFill>
                  <a:schemeClr val="tx2"/>
                </a:solidFill>
              </a:rPr>
              <a:t>una</a:t>
            </a:r>
            <a:r>
              <a:rPr lang="en-US" altLang="es-AR" dirty="0" smtClean="0">
                <a:solidFill>
                  <a:schemeClr val="tx2"/>
                </a:solidFill>
              </a:rPr>
              <a:t> </a:t>
            </a:r>
            <a:r>
              <a:rPr lang="en-US" altLang="es-AR" dirty="0" err="1" smtClean="0">
                <a:solidFill>
                  <a:schemeClr val="tx2"/>
                </a:solidFill>
              </a:rPr>
              <a:t>clase</a:t>
            </a:r>
            <a:r>
              <a:rPr lang="en-US" altLang="es-AR" dirty="0" smtClean="0">
                <a:solidFill>
                  <a:schemeClr val="tx2"/>
                </a:solidFill>
              </a:rPr>
              <a:t> tester </a:t>
            </a:r>
            <a:r>
              <a:rPr lang="en-US" altLang="es-AR" dirty="0" err="1" smtClean="0">
                <a:solidFill>
                  <a:schemeClr val="tx2"/>
                </a:solidFill>
              </a:rPr>
              <a:t>considerando</a:t>
            </a:r>
            <a:r>
              <a:rPr lang="en-US" altLang="es-AR" dirty="0" smtClean="0">
                <a:solidFill>
                  <a:schemeClr val="tx2"/>
                </a:solidFill>
              </a:rPr>
              <a:t> que la mayor </a:t>
            </a:r>
            <a:r>
              <a:rPr lang="en-US" altLang="es-AR" dirty="0" err="1" smtClean="0">
                <a:solidFill>
                  <a:schemeClr val="tx2"/>
                </a:solidFill>
              </a:rPr>
              <a:t>temperatura</a:t>
            </a:r>
            <a:r>
              <a:rPr lang="en-US" altLang="es-AR" dirty="0" smtClean="0">
                <a:solidFill>
                  <a:schemeClr val="tx2"/>
                </a:solidFill>
              </a:rPr>
              <a:t> sea la </a:t>
            </a:r>
            <a:r>
              <a:rPr lang="en-US" altLang="es-AR" dirty="0" err="1" smtClean="0">
                <a:solidFill>
                  <a:schemeClr val="tx2"/>
                </a:solidFill>
              </a:rPr>
              <a:t>primera</a:t>
            </a:r>
            <a:r>
              <a:rPr lang="en-US" altLang="es-AR" dirty="0" smtClean="0">
                <a:solidFill>
                  <a:schemeClr val="tx2"/>
                </a:solidFill>
              </a:rPr>
              <a:t> y la </a:t>
            </a:r>
            <a:r>
              <a:rPr lang="en-US" altLang="es-AR" dirty="0" err="1" smtClean="0">
                <a:solidFill>
                  <a:schemeClr val="tx2"/>
                </a:solidFill>
              </a:rPr>
              <a:t>última</a:t>
            </a:r>
            <a:r>
              <a:rPr lang="en-US" altLang="es-AR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02023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467544" y="1084363"/>
            <a:ext cx="7871792" cy="5478423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TempMinEstacion</a:t>
            </a:r>
            <a:endParaRPr lang="es-ES" altLang="es-A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menorEntreEstaciones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  <a:cs typeface="Courier New" pitchFamily="49" charset="0"/>
              </a:rPr>
              <a:t>tme</a:t>
            </a:r>
            <a:r>
              <a:rPr lang="es-ES" altLang="es-AR" sz="2000" b="1" dirty="0">
                <a:latin typeface="Courier New" pitchFamily="49" charset="0"/>
                <a:cs typeface="Courier New" pitchFamily="49" charset="0"/>
              </a:rPr>
              <a:t>){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/*Genera una Estación con la menor temperatura mínima de cada día entre dos estaciones dadas. Requiere la misma cantidad de temperaturas en las dos estaciones*/</a:t>
            </a:r>
          </a:p>
          <a:p>
            <a:pPr algn="l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TempMinEstacion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tMenor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new 			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TempMinEstacion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 = 0; d&lt;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; d++)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if(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[d]&lt;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tme.obtenerTempMin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(d+1))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	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tMenor.establecerTempMin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(d+1,tMin[d]);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tMenor.establecerTempMin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	(d+1,tme.obtenerTempMin(d+1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)); </a:t>
            </a:r>
            <a:endParaRPr lang="en-U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tMenor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1445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1300">
                <a:latin typeface="+mn-lt"/>
              </a:rPr>
              <a:t>Introducción a la Programación Orientada a Objetos</a:t>
            </a:r>
            <a:endParaRPr lang="es-ES" sz="1300">
              <a:latin typeface="+mn-lt"/>
            </a:endParaRPr>
          </a:p>
        </p:txBody>
      </p:sp>
      <p:sp>
        <p:nvSpPr>
          <p:cNvPr id="133124" name="Text Box 3"/>
          <p:cNvSpPr txBox="1">
            <a:spLocks noChangeArrowheads="1"/>
          </p:cNvSpPr>
          <p:nvPr/>
        </p:nvSpPr>
        <p:spPr bwMode="auto">
          <a:xfrm>
            <a:off x="515938" y="1189038"/>
            <a:ext cx="7584454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Aunque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la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programación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es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una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actividad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creativa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, la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estrategia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reconocer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la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analogía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entre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problemas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aparentemente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diferentes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,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favorece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el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proceso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resolución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. 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Hemos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propuesto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un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conjunto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sz="2800" b="1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patrones</a:t>
            </a:r>
            <a:r>
              <a:rPr lang="en-US" altLang="es-AR" sz="2800" b="1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sz="2800" b="1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algoritmos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que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pueden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usarse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para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hallar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la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solución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de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distintos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problemas</a:t>
            </a:r>
            <a:r>
              <a:rPr lang="en-US" altLang="es-AR" sz="2800" dirty="0">
                <a:solidFill>
                  <a:srgbClr val="000000"/>
                </a:solidFill>
                <a:latin typeface="+mn-lt"/>
                <a:ea typeface="Batang" pitchFamily="18" charset="-127"/>
                <a:cs typeface="Courier New" pitchFamily="49" charset="0"/>
              </a:rPr>
              <a:t>.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n-US" altLang="es-AR" dirty="0">
              <a:solidFill>
                <a:srgbClr val="000000"/>
              </a:solidFill>
              <a:latin typeface="+mn-lt"/>
              <a:ea typeface="Batang" pitchFamily="18" charset="-127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199" y="44624"/>
            <a:ext cx="8207375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altLang="es-AR" sz="3600" b="1" smtClean="0"/>
              <a:t>Caso de Estudio: Estación Meteorológica</a:t>
            </a:r>
            <a:endParaRPr lang="es-AR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53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422976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Calcular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la mayor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temperatura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entre las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mínimas</a:t>
            </a:r>
            <a:endParaRPr lang="en-US" altLang="es-AR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trivial: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máxima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única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registrada</a:t>
            </a:r>
            <a:endParaRPr lang="en-US" altLang="es-AR" sz="22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máxima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mayor valor entre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n-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ésimo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máxima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n-1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anteriors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308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84188" y="1066800"/>
            <a:ext cx="7688212" cy="5139869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mayorTempMin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/*Retorna </a:t>
            </a:r>
            <a:r>
              <a:rPr lang="es-ES" altLang="es-AR" sz="2000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mayor temperatura del </a:t>
            </a:r>
            <a:r>
              <a:rPr lang="es-ES" altLang="es-AR" sz="2000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mayor=0;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(n==1)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mayor=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[0];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else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float aux =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mayorTempMin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(n-1);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if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[n-1] &lt; aux)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mayor = aux;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mayor =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[n-1];} 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return mayor;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840580" y="5589240"/>
            <a:ext cx="7440612" cy="8302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dirty="0" err="1" smtClean="0">
                <a:solidFill>
                  <a:schemeClr val="tx2"/>
                </a:solidFill>
              </a:rPr>
              <a:t>Verificar</a:t>
            </a:r>
            <a:r>
              <a:rPr lang="en-US" altLang="es-AR" dirty="0" smtClean="0">
                <a:solidFill>
                  <a:schemeClr val="tx2"/>
                </a:solidFill>
              </a:rPr>
              <a:t> con </a:t>
            </a:r>
            <a:r>
              <a:rPr lang="en-US" altLang="es-AR" dirty="0" err="1" smtClean="0">
                <a:solidFill>
                  <a:schemeClr val="tx2"/>
                </a:solidFill>
              </a:rPr>
              <a:t>una</a:t>
            </a:r>
            <a:r>
              <a:rPr lang="en-US" altLang="es-AR" dirty="0" smtClean="0">
                <a:solidFill>
                  <a:schemeClr val="tx2"/>
                </a:solidFill>
              </a:rPr>
              <a:t> </a:t>
            </a:r>
            <a:r>
              <a:rPr lang="en-US" altLang="es-AR" dirty="0" err="1" smtClean="0">
                <a:solidFill>
                  <a:schemeClr val="tx2"/>
                </a:solidFill>
              </a:rPr>
              <a:t>clase</a:t>
            </a:r>
            <a:r>
              <a:rPr lang="en-US" altLang="es-AR" dirty="0" smtClean="0">
                <a:solidFill>
                  <a:schemeClr val="tx2"/>
                </a:solidFill>
              </a:rPr>
              <a:t> tester </a:t>
            </a:r>
            <a:r>
              <a:rPr lang="en-US" altLang="es-AR" dirty="0" err="1" smtClean="0">
                <a:solidFill>
                  <a:schemeClr val="tx2"/>
                </a:solidFill>
              </a:rPr>
              <a:t>considerando</a:t>
            </a:r>
            <a:r>
              <a:rPr lang="en-US" altLang="es-AR" dirty="0" smtClean="0">
                <a:solidFill>
                  <a:schemeClr val="tx2"/>
                </a:solidFill>
              </a:rPr>
              <a:t> que la mayor </a:t>
            </a:r>
            <a:r>
              <a:rPr lang="en-US" altLang="es-AR" dirty="0" err="1" smtClean="0">
                <a:solidFill>
                  <a:schemeClr val="tx2"/>
                </a:solidFill>
              </a:rPr>
              <a:t>temperatura</a:t>
            </a:r>
            <a:r>
              <a:rPr lang="en-US" altLang="es-AR" dirty="0" smtClean="0">
                <a:solidFill>
                  <a:schemeClr val="tx2"/>
                </a:solidFill>
              </a:rPr>
              <a:t> sea la </a:t>
            </a:r>
            <a:r>
              <a:rPr lang="en-US" altLang="es-AR" dirty="0" err="1" smtClean="0">
                <a:solidFill>
                  <a:schemeClr val="tx2"/>
                </a:solidFill>
              </a:rPr>
              <a:t>primera</a:t>
            </a:r>
            <a:r>
              <a:rPr lang="en-US" altLang="es-AR" dirty="0" smtClean="0">
                <a:solidFill>
                  <a:schemeClr val="tx2"/>
                </a:solidFill>
              </a:rPr>
              <a:t> y la </a:t>
            </a:r>
            <a:r>
              <a:rPr lang="en-US" altLang="es-AR" dirty="0" err="1" smtClean="0">
                <a:solidFill>
                  <a:schemeClr val="tx2"/>
                </a:solidFill>
              </a:rPr>
              <a:t>última</a:t>
            </a:r>
            <a:r>
              <a:rPr lang="en-US" altLang="es-AR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68370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503238" y="1066800"/>
            <a:ext cx="7718425" cy="30464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cantHeladas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Cuenta la 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  de días que heló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cant=0;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]&lt;0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503238" y="5334000"/>
            <a:ext cx="7718425" cy="1200150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>
                <a:solidFill>
                  <a:schemeClr val="tx2"/>
                </a:solidFill>
              </a:rPr>
              <a:t>Verificar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considerando</a:t>
            </a:r>
            <a:r>
              <a:rPr lang="en-US" altLang="es-AR" dirty="0">
                <a:solidFill>
                  <a:schemeClr val="tx2"/>
                </a:solidFill>
              </a:rPr>
              <a:t> que no </a:t>
            </a:r>
            <a:r>
              <a:rPr lang="en-US" altLang="es-AR" dirty="0" err="1">
                <a:solidFill>
                  <a:schemeClr val="tx2"/>
                </a:solidFill>
              </a:rPr>
              <a:t>haya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heladas</a:t>
            </a:r>
            <a:r>
              <a:rPr lang="en-US" altLang="es-AR" dirty="0">
                <a:solidFill>
                  <a:schemeClr val="tx2"/>
                </a:solidFill>
              </a:rPr>
              <a:t>, que </a:t>
            </a:r>
            <a:r>
              <a:rPr lang="en-US" altLang="es-AR" dirty="0" err="1">
                <a:solidFill>
                  <a:schemeClr val="tx2"/>
                </a:solidFill>
              </a:rPr>
              <a:t>todos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los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días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sean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heladas</a:t>
            </a:r>
            <a:r>
              <a:rPr lang="en-US" altLang="es-AR" dirty="0">
                <a:solidFill>
                  <a:schemeClr val="tx2"/>
                </a:solidFill>
              </a:rPr>
              <a:t>, que el primer </a:t>
            </a:r>
            <a:r>
              <a:rPr lang="en-US" altLang="es-AR" dirty="0" err="1">
                <a:solidFill>
                  <a:schemeClr val="tx2"/>
                </a:solidFill>
              </a:rPr>
              <a:t>día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haya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helado</a:t>
            </a:r>
            <a:r>
              <a:rPr lang="en-US" altLang="es-AR" dirty="0">
                <a:solidFill>
                  <a:schemeClr val="tx2"/>
                </a:solidFill>
              </a:rPr>
              <a:t>, que el </a:t>
            </a:r>
            <a:r>
              <a:rPr lang="en-US" altLang="es-AR" dirty="0" err="1">
                <a:solidFill>
                  <a:schemeClr val="tx2"/>
                </a:solidFill>
              </a:rPr>
              <a:t>último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haya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helado</a:t>
            </a:r>
            <a:endParaRPr lang="en-US" altLang="es-AR" dirty="0">
              <a:solidFill>
                <a:schemeClr val="tx2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15850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222250"/>
            <a:ext cx="7543800" cy="692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 smtClean="0"/>
              <a:t>Encapsulamiento</a:t>
            </a:r>
            <a:endParaRPr lang="es-AR" sz="3600" b="1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288" y="1135063"/>
            <a:ext cx="8062912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s-ES" altLang="es-AR" sz="2800">
                <a:solidFill>
                  <a:srgbClr val="2F2B20"/>
                </a:solidFill>
              </a:rPr>
              <a:t>La evolución de los </a:t>
            </a:r>
            <a:r>
              <a:rPr lang="es-ES" altLang="es-AR" sz="2800" b="1">
                <a:solidFill>
                  <a:srgbClr val="2F2B20"/>
                </a:solidFill>
              </a:rPr>
              <a:t>lenguajes de programación </a:t>
            </a:r>
            <a:r>
              <a:rPr lang="es-ES" altLang="es-AR" sz="2800">
                <a:solidFill>
                  <a:srgbClr val="2F2B20"/>
                </a:solidFill>
              </a:rPr>
              <a:t>está fuertemente ligada a la evolución de las </a:t>
            </a:r>
            <a:r>
              <a:rPr lang="es-ES" altLang="es-AR" sz="2800" b="1">
                <a:solidFill>
                  <a:srgbClr val="2F2B20"/>
                </a:solidFill>
              </a:rPr>
              <a:t>metodologías de desarrollo de software</a:t>
            </a:r>
            <a:r>
              <a:rPr lang="es-ES" altLang="es-AR" sz="2800">
                <a:solidFill>
                  <a:srgbClr val="2F2B20"/>
                </a:solidFill>
              </a:rPr>
              <a:t>.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s-ES" altLang="es-AR" sz="2800">
                <a:solidFill>
                  <a:srgbClr val="2F2B20"/>
                </a:solidFill>
              </a:rPr>
              <a:t>Un lenguaje que soporte la </a:t>
            </a:r>
            <a:r>
              <a:rPr lang="es-ES" altLang="es-AR" sz="2800" b="1">
                <a:solidFill>
                  <a:srgbClr val="2F2B20"/>
                </a:solidFill>
              </a:rPr>
              <a:t>metodología orientada a objetos </a:t>
            </a:r>
            <a:r>
              <a:rPr lang="es-ES" altLang="es-AR" sz="2800">
                <a:solidFill>
                  <a:srgbClr val="2F2B20"/>
                </a:solidFill>
              </a:rPr>
              <a:t>debe soportar el </a:t>
            </a:r>
            <a:r>
              <a:rPr lang="es-ES" altLang="es-AR" sz="2800" b="1">
                <a:solidFill>
                  <a:srgbClr val="2F2B20"/>
                </a:solidFill>
              </a:rPr>
              <a:t>concepto de encapsulamiento</a:t>
            </a:r>
            <a:r>
              <a:rPr lang="es-ES" altLang="es-AR" sz="2800">
                <a:solidFill>
                  <a:srgbClr val="2F2B20"/>
                </a:solidFill>
              </a:rPr>
              <a:t>.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s-ES" altLang="es-AR" sz="2800">
                <a:solidFill>
                  <a:srgbClr val="2F2B20"/>
                </a:solidFill>
              </a:rPr>
              <a:t>En la POO el </a:t>
            </a:r>
            <a:r>
              <a:rPr lang="es-ES" altLang="es-AR" sz="2800" b="1">
                <a:solidFill>
                  <a:srgbClr val="2F2B20"/>
                </a:solidFill>
              </a:rPr>
              <a:t>encapsulamiento</a:t>
            </a:r>
            <a:r>
              <a:rPr lang="es-ES" altLang="es-AR" sz="2800">
                <a:solidFill>
                  <a:srgbClr val="2F2B20"/>
                </a:solidFill>
              </a:rPr>
              <a:t> es el mecanismo que permite esconder los detalles de la implementación de una clase, de modo que las clases que la usan sólo conozcan su funcionalidad.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s-ES" altLang="es-AR" sz="2800">
                <a:solidFill>
                  <a:srgbClr val="2F2B20"/>
                </a:solidFill>
              </a:rPr>
              <a:t>Así, una clase puede ser usada como una </a:t>
            </a:r>
            <a:r>
              <a:rPr lang="es-ES" altLang="es-AR" sz="2800" i="1">
                <a:solidFill>
                  <a:srgbClr val="2F2B20"/>
                </a:solidFill>
              </a:rPr>
              <a:t>caja negra</a:t>
            </a:r>
            <a:r>
              <a:rPr lang="es-ES" altLang="es-AR" sz="2800">
                <a:solidFill>
                  <a:srgbClr val="2F2B20"/>
                </a:solidFill>
              </a:rPr>
              <a:t>, sabiendo </a:t>
            </a:r>
            <a:r>
              <a:rPr lang="es-ES" altLang="es-AR" sz="2800" b="1">
                <a:solidFill>
                  <a:srgbClr val="2F2B20"/>
                </a:solidFill>
              </a:rPr>
              <a:t>qué</a:t>
            </a:r>
            <a:r>
              <a:rPr lang="es-ES" altLang="es-AR" sz="2800">
                <a:solidFill>
                  <a:srgbClr val="2F2B20"/>
                </a:solidFill>
              </a:rPr>
              <a:t> hace, pero no </a:t>
            </a:r>
            <a:r>
              <a:rPr lang="es-ES" altLang="es-AR" sz="2800" b="1">
                <a:solidFill>
                  <a:srgbClr val="2F2B20"/>
                </a:solidFill>
              </a:rPr>
              <a:t>cómo</a:t>
            </a:r>
            <a:r>
              <a:rPr lang="es-ES" altLang="es-AR" sz="2800">
                <a:solidFill>
                  <a:srgbClr val="2F2B20"/>
                </a:solidFill>
              </a:rPr>
              <a:t> lo hace.</a:t>
            </a: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3823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422976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Calcular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la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cantidad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heladas</a:t>
            </a:r>
            <a:endParaRPr lang="en-US" altLang="es-AR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trivial: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ese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heló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heladas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sino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heladas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heladas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n-1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anteriores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más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nésimo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heló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sino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la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heladas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n-1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anteriores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7459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350968" cy="19383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huboHeladas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/*Retorna 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verdadero si </a:t>
            </a: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algún día heló*/</a:t>
            </a:r>
            <a:endParaRPr lang="en-U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cantHeladas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&gt;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533400" y="5437257"/>
            <a:ext cx="76882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 smtClean="0"/>
              <a:t>Observemos</a:t>
            </a:r>
            <a:r>
              <a:rPr lang="en-US" altLang="es-AR" dirty="0" smtClean="0"/>
              <a:t> que la </a:t>
            </a:r>
            <a:r>
              <a:rPr lang="en-US" altLang="es-AR" dirty="0" err="1"/>
              <a:t>solución</a:t>
            </a:r>
            <a:r>
              <a:rPr lang="en-US" altLang="es-AR" dirty="0"/>
              <a:t> </a:t>
            </a:r>
            <a:r>
              <a:rPr lang="en-US" altLang="es-AR" dirty="0" err="1"/>
              <a:t>es</a:t>
            </a:r>
            <a:r>
              <a:rPr lang="en-US" altLang="es-AR" dirty="0"/>
              <a:t> </a:t>
            </a:r>
            <a:r>
              <a:rPr lang="en-US" altLang="es-AR" dirty="0" err="1"/>
              <a:t>correcta</a:t>
            </a:r>
            <a:r>
              <a:rPr lang="en-US" altLang="es-AR" dirty="0"/>
              <a:t> </a:t>
            </a:r>
            <a:r>
              <a:rPr lang="en-US" altLang="es-AR" dirty="0" err="1"/>
              <a:t>pero</a:t>
            </a:r>
            <a:r>
              <a:rPr lang="en-US" altLang="es-AR" dirty="0"/>
              <a:t> no </a:t>
            </a:r>
            <a:r>
              <a:rPr lang="en-US" altLang="es-AR" dirty="0" err="1"/>
              <a:t>eficiente</a:t>
            </a:r>
            <a:endParaRPr lang="en-US" altLang="es-AR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12497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03238" y="1027113"/>
            <a:ext cx="7813178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huboHeladas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/*Retorna true si algún día heló */</a:t>
            </a:r>
            <a:endParaRPr lang="en-US" altLang="es-AR" b="1" dirty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encontre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=false;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 &amp;&amp; (!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encontre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]&lt;0)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=true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encontre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628153" y="5441950"/>
            <a:ext cx="7688263" cy="1200329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>
                <a:solidFill>
                  <a:schemeClr val="tx2"/>
                </a:solidFill>
              </a:rPr>
              <a:t>Verificar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considerando</a:t>
            </a:r>
            <a:r>
              <a:rPr lang="en-US" altLang="es-AR" dirty="0">
                <a:solidFill>
                  <a:schemeClr val="tx2"/>
                </a:solidFill>
              </a:rPr>
              <a:t> que no </a:t>
            </a:r>
            <a:r>
              <a:rPr lang="en-US" altLang="es-AR" dirty="0" err="1">
                <a:solidFill>
                  <a:schemeClr val="tx2"/>
                </a:solidFill>
              </a:rPr>
              <a:t>haya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heladas</a:t>
            </a:r>
            <a:r>
              <a:rPr lang="en-US" altLang="es-AR" dirty="0">
                <a:solidFill>
                  <a:schemeClr val="tx2"/>
                </a:solidFill>
              </a:rPr>
              <a:t>, que </a:t>
            </a:r>
            <a:r>
              <a:rPr lang="en-US" altLang="es-AR" dirty="0" err="1">
                <a:solidFill>
                  <a:schemeClr val="tx2"/>
                </a:solidFill>
              </a:rPr>
              <a:t>todos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los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días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sean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heladas</a:t>
            </a:r>
            <a:r>
              <a:rPr lang="en-US" altLang="es-AR" dirty="0">
                <a:solidFill>
                  <a:schemeClr val="tx2"/>
                </a:solidFill>
              </a:rPr>
              <a:t>, que el primer </a:t>
            </a:r>
            <a:r>
              <a:rPr lang="en-US" altLang="es-AR" dirty="0" err="1">
                <a:solidFill>
                  <a:schemeClr val="tx2"/>
                </a:solidFill>
              </a:rPr>
              <a:t>día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haya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helado</a:t>
            </a:r>
            <a:r>
              <a:rPr lang="en-US" altLang="es-AR" dirty="0">
                <a:solidFill>
                  <a:schemeClr val="tx2"/>
                </a:solidFill>
              </a:rPr>
              <a:t>, que </a:t>
            </a:r>
            <a:r>
              <a:rPr lang="en-US" altLang="es-AR" dirty="0" err="1">
                <a:solidFill>
                  <a:schemeClr val="tx2"/>
                </a:solidFill>
              </a:rPr>
              <a:t>sólo</a:t>
            </a:r>
            <a:r>
              <a:rPr lang="en-US" altLang="es-AR" dirty="0">
                <a:solidFill>
                  <a:schemeClr val="tx2"/>
                </a:solidFill>
              </a:rPr>
              <a:t> el </a:t>
            </a:r>
            <a:r>
              <a:rPr lang="en-US" altLang="es-AR" dirty="0" err="1">
                <a:solidFill>
                  <a:schemeClr val="tx2"/>
                </a:solidFill>
              </a:rPr>
              <a:t>último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haya</a:t>
            </a:r>
            <a:r>
              <a:rPr lang="en-US" altLang="es-AR" dirty="0">
                <a:solidFill>
                  <a:schemeClr val="tx2"/>
                </a:solidFill>
              </a:rPr>
              <a:t> </a:t>
            </a:r>
            <a:r>
              <a:rPr lang="en-US" altLang="es-AR" dirty="0" err="1">
                <a:solidFill>
                  <a:schemeClr val="tx2"/>
                </a:solidFill>
              </a:rPr>
              <a:t>helado</a:t>
            </a:r>
            <a:endParaRPr lang="en-US" altLang="es-AR" dirty="0">
              <a:solidFill>
                <a:schemeClr val="tx2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211960" y="3831811"/>
            <a:ext cx="3859212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b="1" smtClean="0">
                <a:solidFill>
                  <a:srgbClr val="FF0000"/>
                </a:solidFill>
                <a:latin typeface="Arial Unicode MS" pitchFamily="34" charset="-128"/>
              </a:rPr>
              <a:t>Recorrido NO Exhaustivo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6256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422976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Decidir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hubo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al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menos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una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helada</a:t>
            </a:r>
            <a:r>
              <a:rPr lang="en-US" altLang="es-A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trivial: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ese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heló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entonces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heladas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sino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endParaRPr lang="en-US" altLang="es-AR" sz="22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heladas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heló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último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heladas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n-1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anteriores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8754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1" y="1143000"/>
            <a:ext cx="7871792" cy="505369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1174750" indent="-4572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4013" indent="0" algn="l" eaLnBrk="1" hangingPunct="1">
              <a:spcBef>
                <a:spcPct val="35000"/>
              </a:spcBef>
              <a:defRPr/>
            </a:pPr>
            <a:r>
              <a:rPr lang="en-US" altLang="es-AR" sz="2600" dirty="0" smtClean="0">
                <a:latin typeface="Calibri" pitchFamily="34" charset="0"/>
              </a:rPr>
              <a:t>El </a:t>
            </a:r>
            <a:r>
              <a:rPr lang="en-US" altLang="es-AR" sz="2600" dirty="0" err="1" smtClean="0">
                <a:latin typeface="Calibri" pitchFamily="34" charset="0"/>
              </a:rPr>
              <a:t>arreglo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está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b="1" dirty="0" err="1" smtClean="0">
                <a:latin typeface="Calibri" pitchFamily="34" charset="0"/>
              </a:rPr>
              <a:t>encapsulado</a:t>
            </a:r>
            <a:r>
              <a:rPr lang="en-US" altLang="es-AR" sz="2600" dirty="0" smtClean="0">
                <a:latin typeface="Calibri" pitchFamily="34" charset="0"/>
              </a:rPr>
              <a:t>, </a:t>
            </a:r>
            <a:r>
              <a:rPr lang="en-US" altLang="es-AR" sz="2600" dirty="0" err="1" smtClean="0">
                <a:latin typeface="Calibri" pitchFamily="34" charset="0"/>
              </a:rPr>
              <a:t>todo</a:t>
            </a:r>
            <a:r>
              <a:rPr lang="en-US" altLang="es-AR" sz="2600" dirty="0" smtClean="0">
                <a:latin typeface="Calibri" pitchFamily="34" charset="0"/>
              </a:rPr>
              <a:t> el </a:t>
            </a:r>
            <a:r>
              <a:rPr lang="en-US" altLang="es-AR" sz="2600" dirty="0" err="1" smtClean="0">
                <a:latin typeface="Calibri" pitchFamily="34" charset="0"/>
              </a:rPr>
              <a:t>acceso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desde</a:t>
            </a:r>
            <a:r>
              <a:rPr lang="en-US" altLang="es-AR" sz="2600" dirty="0" smtClean="0">
                <a:latin typeface="Calibri" pitchFamily="34" charset="0"/>
              </a:rPr>
              <a:t> la </a:t>
            </a:r>
            <a:r>
              <a:rPr lang="en-US" altLang="es-AR" sz="2600" dirty="0" err="1" smtClean="0">
                <a:latin typeface="Calibri" pitchFamily="34" charset="0"/>
              </a:rPr>
              <a:t>clase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cliente</a:t>
            </a:r>
            <a:r>
              <a:rPr lang="en-US" altLang="es-AR" sz="2600" dirty="0" smtClean="0">
                <a:latin typeface="Calibri" pitchFamily="34" charset="0"/>
              </a:rPr>
              <a:t> se </a:t>
            </a:r>
            <a:r>
              <a:rPr lang="en-US" altLang="es-AR" sz="2600" dirty="0" err="1" smtClean="0">
                <a:latin typeface="Calibri" pitchFamily="34" charset="0"/>
              </a:rPr>
              <a:t>realiza</a:t>
            </a:r>
            <a:r>
              <a:rPr lang="en-US" altLang="es-AR" sz="2600" dirty="0" smtClean="0">
                <a:latin typeface="Calibri" pitchFamily="34" charset="0"/>
              </a:rPr>
              <a:t> a </a:t>
            </a:r>
            <a:r>
              <a:rPr lang="en-US" altLang="es-AR" sz="2600" dirty="0" err="1" smtClean="0">
                <a:latin typeface="Calibri" pitchFamily="34" charset="0"/>
              </a:rPr>
              <a:t>través</a:t>
            </a:r>
            <a:r>
              <a:rPr lang="en-US" altLang="es-AR" sz="2600" dirty="0" smtClean="0">
                <a:latin typeface="Calibri" pitchFamily="34" charset="0"/>
              </a:rPr>
              <a:t> de los </a:t>
            </a:r>
            <a:r>
              <a:rPr lang="en-US" altLang="es-AR" sz="2600" dirty="0" err="1" smtClean="0">
                <a:latin typeface="Calibri" pitchFamily="34" charset="0"/>
              </a:rPr>
              <a:t>servicios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ofrecidos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por</a:t>
            </a:r>
            <a:r>
              <a:rPr lang="en-US" altLang="es-AR" sz="2600" dirty="0" smtClean="0">
                <a:latin typeface="Calibri" pitchFamily="34" charset="0"/>
              </a:rPr>
              <a:t> la </a:t>
            </a:r>
            <a:r>
              <a:rPr lang="en-US" altLang="es-AR" sz="2600" dirty="0" err="1" smtClean="0">
                <a:latin typeface="Calibri" pitchFamily="34" charset="0"/>
              </a:rPr>
              <a:t>clase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proveedora</a:t>
            </a:r>
            <a:r>
              <a:rPr lang="en-US" altLang="es-AR" sz="2600" dirty="0" smtClean="0">
                <a:latin typeface="Calibri" pitchFamily="34" charset="0"/>
              </a:rPr>
              <a:t>.</a:t>
            </a:r>
          </a:p>
          <a:p>
            <a:pPr marL="354013" indent="0" algn="l" eaLnBrk="1" hangingPunct="1">
              <a:spcBef>
                <a:spcPct val="35000"/>
              </a:spcBef>
              <a:defRPr/>
            </a:pPr>
            <a:r>
              <a:rPr lang="en-US" altLang="es-AR" sz="2600" dirty="0" smtClean="0">
                <a:latin typeface="Calibri" pitchFamily="34" charset="0"/>
              </a:rPr>
              <a:t>La </a:t>
            </a:r>
            <a:r>
              <a:rPr lang="en-US" altLang="es-AR" sz="2600" dirty="0" err="1" smtClean="0">
                <a:latin typeface="Calibri" pitchFamily="34" charset="0"/>
              </a:rPr>
              <a:t>cantidad</a:t>
            </a:r>
            <a:r>
              <a:rPr lang="en-US" altLang="es-AR" sz="2600" dirty="0" smtClean="0">
                <a:latin typeface="Calibri" pitchFamily="34" charset="0"/>
              </a:rPr>
              <a:t> de </a:t>
            </a:r>
            <a:r>
              <a:rPr lang="en-US" altLang="es-AR" sz="2600" dirty="0" err="1" smtClean="0">
                <a:latin typeface="Calibri" pitchFamily="34" charset="0"/>
              </a:rPr>
              <a:t>elementos</a:t>
            </a:r>
            <a:r>
              <a:rPr lang="en-US" altLang="es-AR" sz="2600" dirty="0" smtClean="0">
                <a:latin typeface="Calibri" pitchFamily="34" charset="0"/>
              </a:rPr>
              <a:t> del </a:t>
            </a:r>
            <a:r>
              <a:rPr lang="en-US" altLang="es-AR" sz="2600" dirty="0" err="1" smtClean="0">
                <a:latin typeface="Calibri" pitchFamily="34" charset="0"/>
              </a:rPr>
              <a:t>arreglo</a:t>
            </a:r>
            <a:r>
              <a:rPr lang="en-US" altLang="es-AR" sz="2600" dirty="0" smtClean="0">
                <a:latin typeface="Calibri" pitchFamily="34" charset="0"/>
              </a:rPr>
              <a:t> se define en el </a:t>
            </a:r>
            <a:r>
              <a:rPr lang="en-US" altLang="es-AR" sz="2600" dirty="0" err="1" smtClean="0">
                <a:latin typeface="Calibri" pitchFamily="34" charset="0"/>
              </a:rPr>
              <a:t>momento</a:t>
            </a:r>
            <a:r>
              <a:rPr lang="en-US" altLang="es-AR" sz="2600" dirty="0" smtClean="0">
                <a:latin typeface="Calibri" pitchFamily="34" charset="0"/>
              </a:rPr>
              <a:t> de la </a:t>
            </a:r>
            <a:r>
              <a:rPr lang="en-US" altLang="es-AR" sz="2600" dirty="0" err="1" smtClean="0">
                <a:latin typeface="Calibri" pitchFamily="34" charset="0"/>
              </a:rPr>
              <a:t>creación</a:t>
            </a:r>
            <a:r>
              <a:rPr lang="en-US" altLang="es-AR" sz="2600" dirty="0" smtClean="0">
                <a:latin typeface="Calibri" pitchFamily="34" charset="0"/>
              </a:rPr>
              <a:t> y </a:t>
            </a:r>
            <a:r>
              <a:rPr lang="en-US" altLang="es-AR" sz="2600" dirty="0" err="1" smtClean="0">
                <a:latin typeface="Calibri" pitchFamily="34" charset="0"/>
              </a:rPr>
              <a:t>corresponde</a:t>
            </a:r>
            <a:r>
              <a:rPr lang="en-US" altLang="es-AR" sz="2600" dirty="0" smtClean="0">
                <a:latin typeface="Calibri" pitchFamily="34" charset="0"/>
              </a:rPr>
              <a:t> a la </a:t>
            </a:r>
            <a:r>
              <a:rPr lang="en-US" altLang="es-AR" sz="2600" dirty="0" err="1" smtClean="0">
                <a:latin typeface="Calibri" pitchFamily="34" charset="0"/>
              </a:rPr>
              <a:t>cantidad</a:t>
            </a:r>
            <a:r>
              <a:rPr lang="en-US" altLang="es-AR" sz="2600" dirty="0" smtClean="0">
                <a:latin typeface="Calibri" pitchFamily="34" charset="0"/>
              </a:rPr>
              <a:t> de </a:t>
            </a:r>
            <a:r>
              <a:rPr lang="en-US" altLang="es-AR" sz="2600" dirty="0" err="1" smtClean="0">
                <a:latin typeface="Calibri" pitchFamily="34" charset="0"/>
              </a:rPr>
              <a:t>días</a:t>
            </a:r>
            <a:r>
              <a:rPr lang="en-US" altLang="es-AR" sz="2600" dirty="0" smtClean="0">
                <a:latin typeface="Calibri" pitchFamily="34" charset="0"/>
              </a:rPr>
              <a:t> del </a:t>
            </a:r>
            <a:r>
              <a:rPr lang="en-US" altLang="es-AR" sz="2600" dirty="0" err="1" smtClean="0">
                <a:latin typeface="Calibri" pitchFamily="34" charset="0"/>
              </a:rPr>
              <a:t>período</a:t>
            </a:r>
            <a:r>
              <a:rPr lang="en-US" altLang="es-AR" sz="2600" dirty="0" smtClean="0">
                <a:latin typeface="Calibri" pitchFamily="34" charset="0"/>
              </a:rPr>
              <a:t>. </a:t>
            </a:r>
          </a:p>
          <a:p>
            <a:pPr marL="354013" indent="0" algn="l" eaLnBrk="1" hangingPunct="1">
              <a:spcBef>
                <a:spcPct val="35000"/>
              </a:spcBef>
              <a:defRPr/>
            </a:pPr>
            <a:r>
              <a:rPr lang="en-US" altLang="es-AR" sz="2600" dirty="0" smtClean="0">
                <a:latin typeface="Calibri" pitchFamily="34" charset="0"/>
              </a:rPr>
              <a:t>Para </a:t>
            </a:r>
            <a:r>
              <a:rPr lang="en-US" altLang="es-AR" sz="2600" dirty="0" err="1" smtClean="0">
                <a:latin typeface="Calibri" pitchFamily="34" charset="0"/>
              </a:rPr>
              <a:t>las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clases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cliente</a:t>
            </a:r>
            <a:r>
              <a:rPr lang="en-US" altLang="es-AR" sz="2600" dirty="0" smtClean="0">
                <a:latin typeface="Calibri" pitchFamily="34" charset="0"/>
              </a:rPr>
              <a:t>, el primer </a:t>
            </a:r>
            <a:r>
              <a:rPr lang="en-US" altLang="es-AR" sz="2600" dirty="0" err="1" smtClean="0">
                <a:latin typeface="Calibri" pitchFamily="34" charset="0"/>
              </a:rPr>
              <a:t>día</a:t>
            </a:r>
            <a:r>
              <a:rPr lang="en-US" altLang="es-AR" sz="2600" dirty="0" smtClean="0">
                <a:latin typeface="Calibri" pitchFamily="34" charset="0"/>
              </a:rPr>
              <a:t> se </a:t>
            </a:r>
            <a:r>
              <a:rPr lang="en-US" altLang="es-AR" sz="2600" dirty="0" err="1" smtClean="0">
                <a:latin typeface="Calibri" pitchFamily="34" charset="0"/>
              </a:rPr>
              <a:t>denota</a:t>
            </a:r>
            <a:r>
              <a:rPr lang="en-US" altLang="es-AR" sz="2600" dirty="0" smtClean="0">
                <a:latin typeface="Calibri" pitchFamily="34" charset="0"/>
              </a:rPr>
              <a:t> con 1.</a:t>
            </a:r>
          </a:p>
          <a:p>
            <a:pPr marL="354013" indent="0" algn="l" eaLnBrk="1" hangingPunct="1">
              <a:spcBef>
                <a:spcPct val="35000"/>
              </a:spcBef>
              <a:defRPr/>
            </a:pPr>
            <a:r>
              <a:rPr lang="en-US" altLang="es-AR" sz="2600" dirty="0" smtClean="0">
                <a:latin typeface="Calibri" pitchFamily="34" charset="0"/>
              </a:rPr>
              <a:t>A </a:t>
            </a:r>
            <a:r>
              <a:rPr lang="en-US" altLang="es-AR" sz="2600" dirty="0" err="1" smtClean="0">
                <a:latin typeface="Calibri" pitchFamily="34" charset="0"/>
              </a:rPr>
              <a:t>cada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día</a:t>
            </a:r>
            <a:r>
              <a:rPr lang="en-US" altLang="es-AR" sz="2600" dirty="0" smtClean="0">
                <a:latin typeface="Calibri" pitchFamily="34" charset="0"/>
              </a:rPr>
              <a:t> del </a:t>
            </a:r>
            <a:r>
              <a:rPr lang="en-US" altLang="es-AR" sz="2600" dirty="0" err="1" smtClean="0">
                <a:latin typeface="Calibri" pitchFamily="34" charset="0"/>
              </a:rPr>
              <a:t>período</a:t>
            </a:r>
            <a:r>
              <a:rPr lang="en-US" altLang="es-AR" sz="2600" dirty="0" smtClean="0">
                <a:latin typeface="Calibri" pitchFamily="34" charset="0"/>
              </a:rPr>
              <a:t> se le ha </a:t>
            </a:r>
            <a:r>
              <a:rPr lang="en-US" altLang="es-AR" sz="2600" dirty="0" err="1" smtClean="0">
                <a:latin typeface="Calibri" pitchFamily="34" charset="0"/>
              </a:rPr>
              <a:t>asignado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una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temperatura</a:t>
            </a:r>
            <a:r>
              <a:rPr lang="en-US" altLang="es-AR" sz="2600" dirty="0" smtClean="0">
                <a:latin typeface="Calibri" pitchFamily="34" charset="0"/>
              </a:rPr>
              <a:t> en el </a:t>
            </a:r>
            <a:r>
              <a:rPr lang="en-US" altLang="es-AR" sz="2600" dirty="0" err="1" smtClean="0">
                <a:latin typeface="Calibri" pitchFamily="34" charset="0"/>
              </a:rPr>
              <a:t>momento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que</a:t>
            </a:r>
            <a:r>
              <a:rPr lang="en-US" altLang="es-AR" sz="2600" dirty="0" smtClean="0">
                <a:latin typeface="Calibri" pitchFamily="34" charset="0"/>
              </a:rPr>
              <a:t> se </a:t>
            </a:r>
            <a:r>
              <a:rPr lang="en-US" altLang="es-AR" sz="2600" dirty="0" err="1" smtClean="0">
                <a:latin typeface="Calibri" pitchFamily="34" charset="0"/>
              </a:rPr>
              <a:t>ejecuta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una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consulta</a:t>
            </a:r>
            <a:r>
              <a:rPr lang="en-US" altLang="es-AR" sz="2600" dirty="0" smtClean="0">
                <a:latin typeface="Calibri" pitchFamily="34" charset="0"/>
              </a:rPr>
              <a:t>.</a:t>
            </a:r>
          </a:p>
          <a:p>
            <a:pPr marL="354013" indent="0" algn="l" eaLnBrk="1" hangingPunct="1">
              <a:spcBef>
                <a:spcPct val="35000"/>
              </a:spcBef>
              <a:defRPr/>
            </a:pPr>
            <a:r>
              <a:rPr lang="en-US" altLang="es-AR" sz="2600" dirty="0" smtClean="0">
                <a:latin typeface="Calibri" pitchFamily="34" charset="0"/>
              </a:rPr>
              <a:t>La entrada y </a:t>
            </a:r>
            <a:r>
              <a:rPr lang="en-US" altLang="es-AR" sz="2600" dirty="0" err="1" smtClean="0">
                <a:latin typeface="Calibri" pitchFamily="34" charset="0"/>
              </a:rPr>
              <a:t>salida</a:t>
            </a:r>
            <a:r>
              <a:rPr lang="en-US" altLang="es-AR" sz="2600" dirty="0" smtClean="0">
                <a:latin typeface="Calibri" pitchFamily="34" charset="0"/>
              </a:rPr>
              <a:t> se </a:t>
            </a:r>
            <a:r>
              <a:rPr lang="en-US" altLang="es-AR" sz="2600" dirty="0" err="1" smtClean="0">
                <a:latin typeface="Calibri" pitchFamily="34" charset="0"/>
              </a:rPr>
              <a:t>realiza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desde</a:t>
            </a:r>
            <a:r>
              <a:rPr lang="en-US" altLang="es-AR" sz="2600" dirty="0" smtClean="0">
                <a:latin typeface="Calibri" pitchFamily="34" charset="0"/>
              </a:rPr>
              <a:t> la </a:t>
            </a:r>
            <a:r>
              <a:rPr lang="en-US" altLang="es-AR" sz="2600" dirty="0" err="1" smtClean="0">
                <a:latin typeface="Calibri" pitchFamily="34" charset="0"/>
              </a:rPr>
              <a:t>clase</a:t>
            </a:r>
            <a:r>
              <a:rPr lang="en-US" altLang="es-AR" sz="2600" dirty="0" smtClean="0">
                <a:latin typeface="Calibri" pitchFamily="34" charset="0"/>
              </a:rPr>
              <a:t> </a:t>
            </a:r>
            <a:r>
              <a:rPr lang="en-US" altLang="es-AR" sz="2600" dirty="0" err="1" smtClean="0">
                <a:latin typeface="Calibri" pitchFamily="34" charset="0"/>
              </a:rPr>
              <a:t>cliente</a:t>
            </a:r>
            <a:r>
              <a:rPr lang="en-US" altLang="es-AR" sz="2600" dirty="0" smtClean="0">
                <a:latin typeface="Calibri" pitchFamily="34" charset="0"/>
              </a:rPr>
              <a:t>.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>
                <a:solidFill>
                  <a:schemeClr val="tx1"/>
                </a:solidFill>
              </a:rPr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9282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84188" y="1219200"/>
            <a:ext cx="783222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class </a:t>
            </a:r>
            <a:r>
              <a:rPr lang="en-US" altLang="es-AR" b="1" dirty="0" smtClean="0">
                <a:latin typeface="Courier New" pitchFamily="49" charset="0"/>
              </a:rPr>
              <a:t>Test </a:t>
            </a:r>
            <a:r>
              <a:rPr lang="en-US" altLang="es-AR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static void main(String[] </a:t>
            </a:r>
            <a:r>
              <a:rPr lang="en-US" altLang="es-AR" b="1" dirty="0" err="1">
                <a:latin typeface="Courier New" pitchFamily="49" charset="0"/>
              </a:rPr>
              <a:t>args</a:t>
            </a:r>
            <a:r>
              <a:rPr lang="en-US" altLang="es-AR" b="1" dirty="0">
                <a:latin typeface="Courier New" pitchFamily="49" charset="0"/>
              </a:rPr>
              <a:t>) </a:t>
            </a:r>
            <a:r>
              <a:rPr lang="pt-BR" altLang="es-AR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</a:rPr>
              <a:t>// </a:t>
            </a:r>
            <a:r>
              <a:rPr lang="pt-BR" altLang="es-AR" b="1" dirty="0" err="1">
                <a:latin typeface="Courier New" pitchFamily="49" charset="0"/>
              </a:rPr>
              <a:t>Tester</a:t>
            </a:r>
            <a:r>
              <a:rPr lang="pt-BR" altLang="es-AR" b="1" dirty="0">
                <a:latin typeface="Courier New" pitchFamily="49" charset="0"/>
              </a:rPr>
              <a:t> para una semana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</a:rPr>
              <a:t>int</a:t>
            </a:r>
            <a:r>
              <a:rPr lang="pt-BR" altLang="es-AR" b="1" dirty="0">
                <a:latin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</a:rPr>
              <a:t>cant</a:t>
            </a:r>
            <a:r>
              <a:rPr lang="pt-BR" altLang="es-AR" b="1" dirty="0">
                <a:latin typeface="Courier New" pitchFamily="49" charset="0"/>
              </a:rPr>
              <a:t> =7;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b="1" dirty="0" err="1">
                <a:solidFill>
                  <a:srgbClr val="32946A"/>
                </a:solidFill>
                <a:latin typeface="Courier New" pitchFamily="49" charset="0"/>
              </a:rPr>
              <a:t>TempMinEstacion</a:t>
            </a:r>
            <a:r>
              <a:rPr lang="es-ES" altLang="es-AR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s-ES" altLang="es-AR" b="1" dirty="0">
                <a:solidFill>
                  <a:srgbClr val="32946A"/>
                </a:solidFill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pt-BR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latin typeface="Courier New" pitchFamily="49" charset="0"/>
              </a:rPr>
              <a:t>…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	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7544" y="4770783"/>
            <a:ext cx="76882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+mn-lt"/>
              </a:rPr>
              <a:t>La variable </a:t>
            </a:r>
            <a:r>
              <a:rPr lang="en-US" altLang="es-AR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mantiene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una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referencia</a:t>
            </a:r>
            <a:r>
              <a:rPr lang="en-US" altLang="es-AR" dirty="0" smtClean="0">
                <a:latin typeface="+mn-lt"/>
              </a:rPr>
              <a:t> a un </a:t>
            </a:r>
            <a:r>
              <a:rPr lang="en-US" altLang="es-AR" dirty="0" err="1" smtClean="0">
                <a:latin typeface="+mn-lt"/>
              </a:rPr>
              <a:t>objeto</a:t>
            </a:r>
            <a:r>
              <a:rPr lang="en-US" altLang="es-AR" dirty="0" smtClean="0">
                <a:latin typeface="+mn-lt"/>
              </a:rPr>
              <a:t> de </a:t>
            </a:r>
            <a:r>
              <a:rPr lang="en-US" altLang="es-AR" dirty="0" err="1" smtClean="0">
                <a:latin typeface="+mn-lt"/>
              </a:rPr>
              <a:t>clase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b="1" dirty="0" err="1">
                <a:solidFill>
                  <a:srgbClr val="32946A"/>
                </a:solidFill>
                <a:latin typeface="Courier New" pitchFamily="49" charset="0"/>
              </a:rPr>
              <a:t>TempMinEstacion</a:t>
            </a:r>
            <a:r>
              <a:rPr lang="en-US" altLang="es-AR" dirty="0" smtClean="0">
                <a:latin typeface="+mn-lt"/>
              </a:rPr>
              <a:t>. 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>
                <a:latin typeface="+mn-lt"/>
              </a:rPr>
              <a:t>La </a:t>
            </a:r>
            <a:r>
              <a:rPr lang="en-US" altLang="es-AR" dirty="0" err="1" smtClean="0">
                <a:latin typeface="+mn-lt"/>
              </a:rPr>
              <a:t>clase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b="1" dirty="0" err="1">
                <a:solidFill>
                  <a:srgbClr val="32946A"/>
                </a:solidFill>
                <a:latin typeface="Courier New" pitchFamily="49" charset="0"/>
              </a:rPr>
              <a:t>TestTempMinEstacion</a:t>
            </a:r>
            <a:r>
              <a:rPr lang="en-US" altLang="es-AR" dirty="0" smtClean="0">
                <a:latin typeface="+mn-lt"/>
              </a:rPr>
              <a:t> no </a:t>
            </a:r>
            <a:r>
              <a:rPr lang="en-US" altLang="es-AR" dirty="0" err="1" smtClean="0">
                <a:latin typeface="+mn-lt"/>
              </a:rPr>
              <a:t>conoce</a:t>
            </a:r>
            <a:r>
              <a:rPr lang="en-US" altLang="es-AR" dirty="0" smtClean="0">
                <a:latin typeface="+mn-lt"/>
              </a:rPr>
              <a:t> la </a:t>
            </a:r>
            <a:r>
              <a:rPr lang="en-US" altLang="es-AR" dirty="0" err="1" smtClean="0">
                <a:latin typeface="+mn-lt"/>
              </a:rPr>
              <a:t>representación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interna</a:t>
            </a:r>
            <a:r>
              <a:rPr lang="en-US" altLang="es-AR" dirty="0" smtClean="0">
                <a:latin typeface="+mn-lt"/>
              </a:rPr>
              <a:t> de </a:t>
            </a:r>
            <a:r>
              <a:rPr lang="en-US" altLang="es-AR" dirty="0" err="1" smtClean="0">
                <a:latin typeface="+mn-lt"/>
              </a:rPr>
              <a:t>los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datos</a:t>
            </a:r>
            <a:r>
              <a:rPr lang="en-US" altLang="es-AR" dirty="0" smtClean="0">
                <a:latin typeface="+mn-lt"/>
              </a:rPr>
              <a:t>, el </a:t>
            </a:r>
            <a:r>
              <a:rPr lang="en-US" altLang="es-AR" dirty="0" err="1" smtClean="0">
                <a:latin typeface="+mn-lt"/>
              </a:rPr>
              <a:t>arreglo</a:t>
            </a:r>
            <a:r>
              <a:rPr lang="en-US" altLang="es-AR" dirty="0" smtClean="0">
                <a:latin typeface="+mn-lt"/>
              </a:rPr>
              <a:t> no </a:t>
            </a:r>
            <a:r>
              <a:rPr lang="en-US" altLang="es-AR" dirty="0" err="1" smtClean="0">
                <a:latin typeface="+mn-lt"/>
              </a:rPr>
              <a:t>es</a:t>
            </a:r>
            <a:r>
              <a:rPr lang="en-US" altLang="es-AR" dirty="0" smtClean="0">
                <a:latin typeface="+mn-lt"/>
              </a:rPr>
              <a:t> visible. </a:t>
            </a:r>
            <a:endParaRPr lang="en-US" altLang="es-A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91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84188" y="1219200"/>
            <a:ext cx="783222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class </a:t>
            </a:r>
            <a:r>
              <a:rPr lang="en-US" altLang="es-AR" b="1" dirty="0" smtClean="0">
                <a:latin typeface="Courier New" pitchFamily="49" charset="0"/>
              </a:rPr>
              <a:t>Test </a:t>
            </a:r>
            <a:r>
              <a:rPr lang="en-US" altLang="es-AR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static void main(String[] </a:t>
            </a:r>
            <a:r>
              <a:rPr lang="en-US" altLang="es-AR" b="1" dirty="0" err="1">
                <a:latin typeface="Courier New" pitchFamily="49" charset="0"/>
              </a:rPr>
              <a:t>args</a:t>
            </a:r>
            <a:r>
              <a:rPr lang="en-US" altLang="es-AR" b="1" dirty="0">
                <a:latin typeface="Courier New" pitchFamily="49" charset="0"/>
              </a:rPr>
              <a:t>) </a:t>
            </a:r>
            <a:r>
              <a:rPr lang="pt-BR" altLang="es-AR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</a:rPr>
              <a:t>// </a:t>
            </a:r>
            <a:r>
              <a:rPr lang="pt-BR" altLang="es-AR" b="1" dirty="0" err="1">
                <a:latin typeface="Courier New" pitchFamily="49" charset="0"/>
              </a:rPr>
              <a:t>Tester</a:t>
            </a:r>
            <a:r>
              <a:rPr lang="pt-BR" altLang="es-AR" b="1" dirty="0">
                <a:latin typeface="Courier New" pitchFamily="49" charset="0"/>
              </a:rPr>
              <a:t> para una semana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</a:rPr>
              <a:t>int</a:t>
            </a:r>
            <a:r>
              <a:rPr lang="pt-BR" altLang="es-AR" b="1" dirty="0">
                <a:latin typeface="Courier New" pitchFamily="49" charset="0"/>
              </a:rPr>
              <a:t> </a:t>
            </a:r>
            <a:r>
              <a:rPr lang="pt-BR" altLang="es-AR" b="1" dirty="0" err="1">
                <a:latin typeface="Courier New" pitchFamily="49" charset="0"/>
              </a:rPr>
              <a:t>cant</a:t>
            </a:r>
            <a:r>
              <a:rPr lang="pt-BR" altLang="es-AR" b="1" dirty="0">
                <a:latin typeface="Courier New" pitchFamily="49" charset="0"/>
              </a:rPr>
              <a:t> =7;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b="1" dirty="0" err="1">
                <a:solidFill>
                  <a:srgbClr val="32946A"/>
                </a:solidFill>
                <a:latin typeface="Courier New" pitchFamily="49" charset="0"/>
              </a:rPr>
              <a:t>TempMinEstacion</a:t>
            </a:r>
            <a:r>
              <a:rPr lang="es-ES" altLang="es-AR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s-ES" altLang="es-AR" b="1" dirty="0">
                <a:solidFill>
                  <a:srgbClr val="32946A"/>
                </a:solidFill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pt-BR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</a:rPr>
              <a:t> est = </a:t>
            </a:r>
            <a:r>
              <a:rPr lang="pt-BR" altLang="es-AR" b="1" dirty="0" err="1">
                <a:solidFill>
                  <a:srgbClr val="FF0000"/>
                </a:solidFill>
                <a:latin typeface="Courier New" pitchFamily="49" charset="0"/>
              </a:rPr>
              <a:t>leerTempMinEst</a:t>
            </a:r>
            <a:r>
              <a:rPr lang="pt-BR" altLang="es-AR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pt-BR" altLang="es-AR" b="1" dirty="0" err="1">
                <a:solidFill>
                  <a:srgbClr val="FF0000"/>
                </a:solidFill>
                <a:latin typeface="Courier New" pitchFamily="49" charset="0"/>
              </a:rPr>
              <a:t>cant</a:t>
            </a:r>
            <a:r>
              <a:rPr lang="pt-BR" altLang="es-AR" b="1" dirty="0">
                <a:solidFill>
                  <a:srgbClr val="FF0000"/>
                </a:solidFill>
                <a:latin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System.out.println</a:t>
            </a:r>
            <a:r>
              <a:rPr lang="en-US" altLang="es-AR" b="1" dirty="0">
                <a:latin typeface="Courier New" pitchFamily="49" charset="0"/>
              </a:rPr>
              <a:t>("</a:t>
            </a:r>
            <a:r>
              <a:rPr lang="en-US" altLang="es-AR" sz="2000" b="1" dirty="0" err="1">
                <a:latin typeface="Courier New" pitchFamily="49" charset="0"/>
              </a:rPr>
              <a:t>Muestra</a:t>
            </a:r>
            <a:r>
              <a:rPr lang="en-US" altLang="es-AR" sz="2000" b="1" dirty="0">
                <a:latin typeface="Courier New" pitchFamily="49" charset="0"/>
              </a:rPr>
              <a:t> la </a:t>
            </a:r>
            <a:r>
              <a:rPr lang="en-US" altLang="es-AR" sz="2000" b="1" dirty="0" err="1">
                <a:latin typeface="Courier New" pitchFamily="49" charset="0"/>
              </a:rPr>
              <a:t>estación</a:t>
            </a:r>
            <a:r>
              <a:rPr lang="en-US" altLang="es-AR" sz="2000" b="1" dirty="0">
                <a:latin typeface="Courier New" pitchFamily="49" charset="0"/>
              </a:rPr>
              <a:t>  </a:t>
            </a:r>
            <a:r>
              <a:rPr lang="en-US" altLang="es-AR" b="1" dirty="0">
                <a:latin typeface="Courier New" pitchFamily="49" charset="0"/>
              </a:rPr>
              <a:t>");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</a:rPr>
              <a:t>mostrarTempMinEst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</a:rPr>
              <a:t>est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) </a:t>
            </a:r>
            <a:r>
              <a:rPr lang="en-US" altLang="es-AR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System.out.println</a:t>
            </a:r>
            <a:r>
              <a:rPr lang="en-US" altLang="es-AR" b="1" dirty="0">
                <a:latin typeface="Courier New" pitchFamily="49" charset="0"/>
              </a:rPr>
              <a:t>("</a:t>
            </a:r>
            <a:r>
              <a:rPr lang="en-US" altLang="es-AR" b="1" dirty="0" err="1">
                <a:latin typeface="Courier New" pitchFamily="49" charset="0"/>
              </a:rPr>
              <a:t>Promedio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Estación</a:t>
            </a:r>
            <a:r>
              <a:rPr lang="en-US" altLang="es-AR" b="1" dirty="0">
                <a:latin typeface="Courier New" pitchFamily="49" charset="0"/>
              </a:rPr>
              <a:t>"+           		 </a:t>
            </a:r>
            <a:r>
              <a:rPr lang="en-US" altLang="es-AR" b="1" dirty="0" err="1">
                <a:solidFill>
                  <a:srgbClr val="009973"/>
                </a:solidFill>
                <a:latin typeface="Courier New" pitchFamily="49" charset="0"/>
              </a:rPr>
              <a:t>est.promedioTempMin</a:t>
            </a:r>
            <a:r>
              <a:rPr lang="en-US" altLang="es-AR" b="1" dirty="0">
                <a:solidFill>
                  <a:srgbClr val="009973"/>
                </a:solidFill>
                <a:latin typeface="Courier New" pitchFamily="49" charset="0"/>
              </a:rPr>
              <a:t>() 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	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1629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381000" y="923925"/>
            <a:ext cx="786340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	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</a:t>
            </a:r>
            <a:r>
              <a:rPr lang="en-US" altLang="es-AR" b="1" dirty="0" smtClean="0">
                <a:latin typeface="Courier New" pitchFamily="49" charset="0"/>
              </a:rPr>
              <a:t>static </a:t>
            </a:r>
            <a:r>
              <a:rPr lang="en-US" altLang="es-AR" b="1" dirty="0" err="1">
                <a:latin typeface="Courier New" pitchFamily="49" charset="0"/>
              </a:rPr>
              <a:t>TempMinEstacion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	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leerTempMinEst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cant) </a:t>
            </a:r>
            <a:r>
              <a:rPr lang="en-US" altLang="es-AR" b="1" dirty="0">
                <a:latin typeface="Courier New" pitchFamily="49" charset="0"/>
              </a:rPr>
              <a:t>{</a:t>
            </a:r>
            <a:endParaRPr lang="es-E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float t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</a:t>
            </a:r>
            <a:r>
              <a:rPr lang="en-US" altLang="es-AR" b="1" dirty="0" err="1">
                <a:latin typeface="Courier New" pitchFamily="49" charset="0"/>
              </a:rPr>
              <a:t>TempMinEstacion</a:t>
            </a:r>
            <a:r>
              <a:rPr lang="en-US" altLang="es-AR" b="1" dirty="0">
                <a:latin typeface="Courier New" pitchFamily="49" charset="0"/>
              </a:rPr>
              <a:t> e= new 	</a:t>
            </a:r>
            <a:r>
              <a:rPr lang="en-US" altLang="es-AR" b="1" dirty="0" err="1">
                <a:latin typeface="Courier New" pitchFamily="49" charset="0"/>
              </a:rPr>
              <a:t>TempMinEstacion</a:t>
            </a:r>
            <a:r>
              <a:rPr lang="en-US" altLang="es-AR" b="1" dirty="0">
                <a:latin typeface="Courier New" pitchFamily="49" charset="0"/>
              </a:rPr>
              <a:t>(cant);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for 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</a:rPr>
              <a:t>=1;i&lt;= </a:t>
            </a:r>
            <a:r>
              <a:rPr lang="en-US" altLang="es-AR" b="1" dirty="0" err="1">
                <a:solidFill>
                  <a:srgbClr val="008000"/>
                </a:solidFill>
                <a:latin typeface="Courier New" pitchFamily="49" charset="0"/>
              </a:rPr>
              <a:t>e.cantDias</a:t>
            </a:r>
            <a:r>
              <a:rPr lang="en-US" altLang="es-AR" b="1" dirty="0">
                <a:solidFill>
                  <a:srgbClr val="008000"/>
                </a:solidFill>
                <a:latin typeface="Courier New" pitchFamily="49" charset="0"/>
              </a:rPr>
              <a:t>()</a:t>
            </a:r>
            <a:r>
              <a:rPr lang="en-US" altLang="es-AR" b="1" dirty="0">
                <a:latin typeface="Courier New" pitchFamily="49" charset="0"/>
              </a:rPr>
              <a:t>;</a:t>
            </a:r>
            <a:r>
              <a:rPr lang="en-US" altLang="es-AR" b="1" dirty="0" err="1">
                <a:latin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  </a:t>
            </a:r>
            <a:r>
              <a:rPr lang="es-ES" altLang="es-AR" b="1" dirty="0" err="1">
                <a:latin typeface="Courier New" pitchFamily="49" charset="0"/>
              </a:rPr>
              <a:t>System.out.println</a:t>
            </a:r>
            <a:r>
              <a:rPr lang="es-ES" altLang="es-AR" b="1" dirty="0">
                <a:latin typeface="Courier New" pitchFamily="49" charset="0"/>
              </a:rPr>
              <a:t>("Ingrese la "+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</a:rPr>
              <a:t>              "temperatura del día  "+i);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  t = </a:t>
            </a:r>
            <a:r>
              <a:rPr lang="en-US" altLang="es-AR" b="1" dirty="0" err="1">
                <a:latin typeface="Courier New" pitchFamily="49" charset="0"/>
              </a:rPr>
              <a:t>ES.leerFloat</a:t>
            </a:r>
            <a:r>
              <a:rPr lang="en-US" altLang="es-AR" b="1" dirty="0">
                <a:latin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</a:rPr>
              <a:t>e.establecerTempMin</a:t>
            </a:r>
            <a:r>
              <a:rPr lang="en-US" altLang="es-AR" b="1" dirty="0">
                <a:solidFill>
                  <a:srgbClr val="00B050"/>
                </a:solidFill>
                <a:latin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</a:rPr>
              <a:t>i,t</a:t>
            </a:r>
            <a:r>
              <a:rPr lang="en-US" altLang="es-AR" b="1" dirty="0">
                <a:solidFill>
                  <a:srgbClr val="00B050"/>
                </a:solidFill>
                <a:latin typeface="Courier New" pitchFamily="49" charset="0"/>
              </a:rPr>
              <a:t>) </a:t>
            </a:r>
            <a:r>
              <a:rPr lang="en-US" altLang="es-AR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</a:t>
            </a:r>
            <a:r>
              <a:rPr lang="en-US" altLang="es-AR" b="1" dirty="0" smtClean="0">
                <a:latin typeface="Courier New" pitchFamily="49" charset="0"/>
              </a:rPr>
              <a:t>}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return 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	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5209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647384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static </a:t>
            </a:r>
            <a:r>
              <a:rPr lang="en-US" altLang="es-AR" b="1" dirty="0" err="1">
                <a:latin typeface="Courier New" pitchFamily="49" charset="0"/>
              </a:rPr>
              <a:t>TempMinEstacion</a:t>
            </a:r>
            <a:r>
              <a:rPr lang="en-US" altLang="es-AR" b="1" dirty="0">
                <a:latin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</a:rPr>
              <a:t>leerTempMinEst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 cant) </a:t>
            </a:r>
            <a:r>
              <a:rPr lang="en-US" altLang="es-AR" b="1" dirty="0">
                <a:latin typeface="Courier New" pitchFamily="49" charset="0"/>
              </a:rPr>
              <a:t>{</a:t>
            </a:r>
            <a:endParaRPr lang="es-E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float t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</a:t>
            </a:r>
            <a:r>
              <a:rPr lang="en-US" altLang="es-AR" b="1" dirty="0" err="1">
                <a:latin typeface="Courier New" pitchFamily="49" charset="0"/>
              </a:rPr>
              <a:t>TempMinEstacion</a:t>
            </a:r>
            <a:r>
              <a:rPr lang="en-US" altLang="es-AR" b="1" dirty="0">
                <a:latin typeface="Courier New" pitchFamily="49" charset="0"/>
              </a:rPr>
              <a:t> 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e = new </a:t>
            </a:r>
            <a:r>
              <a:rPr lang="en-US" altLang="es-AR" b="1" dirty="0" err="1">
                <a:latin typeface="Courier New" pitchFamily="49" charset="0"/>
              </a:rPr>
              <a:t>TempMinEstacion</a:t>
            </a:r>
            <a:r>
              <a:rPr lang="en-US" altLang="es-AR" b="1" dirty="0">
                <a:latin typeface="Courier New" pitchFamily="49" charset="0"/>
              </a:rPr>
              <a:t>(cant);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latin typeface="Courier New" pitchFamily="49" charset="0"/>
              </a:rPr>
              <a:t>  …</a:t>
            </a:r>
            <a:endParaRPr lang="en-US" altLang="es-AR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return 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	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457200" y="50768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0" name="Text Box 19"/>
          <p:cNvSpPr txBox="1">
            <a:spLocks noChangeArrowheads="1"/>
          </p:cNvSpPr>
          <p:nvPr/>
        </p:nvSpPr>
        <p:spPr bwMode="auto">
          <a:xfrm>
            <a:off x="457200" y="4560888"/>
            <a:ext cx="960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005013" y="3797300"/>
            <a:ext cx="6380162" cy="210343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92325" y="442118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549525" y="4694238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954213" y="3889375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tMin</a:t>
            </a: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3330575" y="448627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4016375" y="448627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4702175" y="448627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5387975" y="448627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6073775" y="448627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3148013" y="4349750"/>
            <a:ext cx="5237162" cy="1458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4702175" y="5218113"/>
            <a:ext cx="6858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3330575" y="521811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6773863" y="447516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7469188" y="44783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936625" y="5218113"/>
            <a:ext cx="8445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32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457201" y="995363"/>
            <a:ext cx="7715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public static void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</a:rPr>
              <a:t>mostrarTempMinEst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es-AR" b="1" dirty="0">
                <a:latin typeface="Courier New" pitchFamily="49" charset="0"/>
              </a:rPr>
              <a:t>(</a:t>
            </a:r>
            <a:r>
              <a:rPr lang="en-US" altLang="es-AR" b="1" dirty="0" err="1">
                <a:latin typeface="Courier New" pitchFamily="49" charset="0"/>
              </a:rPr>
              <a:t>TempMinEstacion</a:t>
            </a:r>
            <a:r>
              <a:rPr lang="en-US" altLang="es-AR" b="1" dirty="0">
                <a:latin typeface="Courier New" pitchFamily="49" charset="0"/>
              </a:rPr>
              <a:t> e){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for (</a:t>
            </a:r>
            <a:r>
              <a:rPr lang="en-US" altLang="es-AR" b="1" dirty="0" err="1">
                <a:latin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</a:rPr>
              <a:t>=1;i&lt;= </a:t>
            </a:r>
            <a:r>
              <a:rPr lang="en-US" altLang="es-AR" b="1" dirty="0" err="1">
                <a:solidFill>
                  <a:srgbClr val="008000"/>
                </a:solidFill>
                <a:latin typeface="Courier New" pitchFamily="49" charset="0"/>
              </a:rPr>
              <a:t>e.cantDias</a:t>
            </a:r>
            <a:r>
              <a:rPr lang="en-US" altLang="es-AR" b="1" dirty="0">
                <a:solidFill>
                  <a:srgbClr val="008000"/>
                </a:solidFill>
                <a:latin typeface="Courier New" pitchFamily="49" charset="0"/>
              </a:rPr>
              <a:t>()</a:t>
            </a:r>
            <a:r>
              <a:rPr lang="en-US" altLang="es-AR" b="1" dirty="0">
                <a:latin typeface="Courier New" pitchFamily="49" charset="0"/>
              </a:rPr>
              <a:t>; </a:t>
            </a:r>
            <a:r>
              <a:rPr lang="en-US" altLang="es-AR" b="1" dirty="0" err="1">
                <a:latin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 </a:t>
            </a:r>
            <a:r>
              <a:rPr lang="en-US" altLang="es-AR" b="1" dirty="0" err="1">
                <a:latin typeface="Courier New" pitchFamily="49" charset="0"/>
              </a:rPr>
              <a:t>System.out.println</a:t>
            </a:r>
            <a:r>
              <a:rPr lang="en-US" altLang="es-AR" b="1" dirty="0">
                <a:latin typeface="Courier New" pitchFamily="49" charset="0"/>
              </a:rPr>
              <a:t>(" " </a:t>
            </a:r>
            <a:r>
              <a:rPr lang="en-US" altLang="es-AR" b="1" dirty="0" smtClean="0">
                <a:latin typeface="Courier New" pitchFamily="49" charset="0"/>
              </a:rPr>
              <a:t>+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</a:rPr>
              <a:t>e.obtenerTempMin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altLang="es-AR" b="1" dirty="0">
                <a:solidFill>
                  <a:srgbClr val="00B050"/>
                </a:solidFill>
                <a:latin typeface="Courier New" pitchFamily="49" charset="0"/>
              </a:rPr>
              <a:t>)</a:t>
            </a:r>
            <a:r>
              <a:rPr lang="en-US" altLang="es-AR" b="1" dirty="0">
                <a:latin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4533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222250"/>
            <a:ext cx="7543800" cy="692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 smtClean="0"/>
              <a:t>Modificadores de Acceso </a:t>
            </a:r>
            <a:endParaRPr lang="es-AR" sz="3600" b="1" dirty="0"/>
          </a:p>
        </p:txBody>
      </p:sp>
      <p:sp>
        <p:nvSpPr>
          <p:cNvPr id="15363" name="3 CuadroTexto"/>
          <p:cNvSpPr txBox="1">
            <a:spLocks noChangeArrowheads="1"/>
          </p:cNvSpPr>
          <p:nvPr/>
        </p:nvSpPr>
        <p:spPr bwMode="auto">
          <a:xfrm>
            <a:off x="395288" y="1135063"/>
            <a:ext cx="8062912" cy="55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En Java los </a:t>
            </a:r>
            <a:r>
              <a:rPr lang="es-AR" altLang="es-AR" sz="2800" b="1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modificadores de acceso </a:t>
            </a: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determinan </a:t>
            </a:r>
            <a:r>
              <a:rPr lang="es-AR" altLang="es-AR" sz="2800" b="1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encapsulamiento </a:t>
            </a: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de los miembros de la clase.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Un miembro que se declara </a:t>
            </a:r>
            <a:r>
              <a:rPr lang="es-AR" altLang="es-AR" sz="2800" b="1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privado</a:t>
            </a: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sólo puede ser usado dentro de la misma clase.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Si un miembro se define como </a:t>
            </a:r>
            <a:r>
              <a:rPr lang="es-AR" altLang="es-AR" sz="2800" b="1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público</a:t>
            </a: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es </a:t>
            </a:r>
            <a:r>
              <a:rPr lang="es-AR" altLang="es-AR" sz="2800" b="1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visible</a:t>
            </a: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desde el exterior de la clase.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Declararemos como privados los atributos, de modo que la representación de los datos quede encapsulada. 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s-AR" altLang="es-AR" sz="280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Declararemos como públicos los métodos que estén especificados en el diagrama de clases. Los métodos auxiliares, en general, los definiremos como privados.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094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84188" y="1219200"/>
            <a:ext cx="783222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</a:rPr>
              <a:t>class </a:t>
            </a:r>
            <a:r>
              <a:rPr lang="en-US" altLang="es-AR" sz="2200" b="1" dirty="0" err="1" smtClean="0">
                <a:latin typeface="Courier New" pitchFamily="49" charset="0"/>
              </a:rPr>
              <a:t>Estacion</a:t>
            </a:r>
            <a:r>
              <a:rPr lang="en-US" altLang="es-AR" sz="2200" b="1" dirty="0" smtClean="0">
                <a:latin typeface="Courier New" pitchFamily="49" charset="0"/>
              </a:rPr>
              <a:t> </a:t>
            </a:r>
            <a:r>
              <a:rPr lang="en-US" altLang="es-AR" sz="2200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public </a:t>
            </a:r>
            <a:r>
              <a:rPr lang="en-US" altLang="es-AR" sz="2200" b="1" dirty="0">
                <a:latin typeface="Courier New" pitchFamily="49" charset="0"/>
              </a:rPr>
              <a:t>static void main(String[] </a:t>
            </a:r>
            <a:r>
              <a:rPr lang="en-US" altLang="es-AR" sz="2200" b="1" dirty="0" err="1">
                <a:latin typeface="Courier New" pitchFamily="49" charset="0"/>
              </a:rPr>
              <a:t>args</a:t>
            </a:r>
            <a:r>
              <a:rPr lang="en-US" altLang="es-AR" sz="2200" b="1" dirty="0">
                <a:latin typeface="Courier New" pitchFamily="49" charset="0"/>
              </a:rPr>
              <a:t>) </a:t>
            </a:r>
            <a:r>
              <a:rPr lang="pt-BR" altLang="es-AR" sz="2200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200" b="1" dirty="0">
                <a:latin typeface="Courier New" pitchFamily="49" charset="0"/>
              </a:rPr>
              <a:t>// </a:t>
            </a:r>
            <a:r>
              <a:rPr lang="pt-BR" altLang="es-AR" sz="2200" b="1" dirty="0" err="1">
                <a:latin typeface="Courier New" pitchFamily="49" charset="0"/>
              </a:rPr>
              <a:t>Tester</a:t>
            </a:r>
            <a:r>
              <a:rPr lang="pt-BR" altLang="es-AR" sz="2200" b="1" dirty="0">
                <a:latin typeface="Courier New" pitchFamily="49" charset="0"/>
              </a:rPr>
              <a:t> para una semana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200" b="1" dirty="0">
                <a:latin typeface="Courier New" pitchFamily="49" charset="0"/>
              </a:rPr>
              <a:t> </a:t>
            </a:r>
            <a:r>
              <a:rPr lang="pt-BR" altLang="es-AR" sz="2200" b="1" dirty="0" err="1">
                <a:latin typeface="Courier New" pitchFamily="49" charset="0"/>
              </a:rPr>
              <a:t>int</a:t>
            </a:r>
            <a:r>
              <a:rPr lang="pt-BR" altLang="es-AR" sz="2200" b="1" dirty="0">
                <a:latin typeface="Courier New" pitchFamily="49" charset="0"/>
              </a:rPr>
              <a:t> </a:t>
            </a:r>
            <a:r>
              <a:rPr lang="pt-BR" altLang="es-AR" sz="2200" b="1" dirty="0" err="1">
                <a:latin typeface="Courier New" pitchFamily="49" charset="0"/>
              </a:rPr>
              <a:t>cant</a:t>
            </a:r>
            <a:r>
              <a:rPr lang="pt-BR" altLang="es-AR" sz="2200" b="1" dirty="0">
                <a:latin typeface="Courier New" pitchFamily="49" charset="0"/>
              </a:rPr>
              <a:t> =7</a:t>
            </a:r>
            <a:r>
              <a:rPr lang="pt-BR" altLang="es-AR" sz="2200" b="1" dirty="0" smtClean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200" b="1" dirty="0">
                <a:latin typeface="Courier New" pitchFamily="49" charset="0"/>
              </a:rPr>
              <a:t> </a:t>
            </a:r>
            <a:r>
              <a:rPr lang="pt-BR" altLang="es-AR" sz="2200" b="1" dirty="0" err="1" smtClean="0">
                <a:latin typeface="Courier New" pitchFamily="49" charset="0"/>
              </a:rPr>
              <a:t>float</a:t>
            </a:r>
            <a:r>
              <a:rPr lang="pt-BR" altLang="es-AR" sz="2200" b="1" dirty="0" smtClean="0">
                <a:latin typeface="Courier New" pitchFamily="49" charset="0"/>
              </a:rPr>
              <a:t> </a:t>
            </a:r>
            <a:r>
              <a:rPr lang="pt-BR" altLang="es-AR" sz="2200" b="1" dirty="0" err="1" smtClean="0">
                <a:latin typeface="Courier New" pitchFamily="49" charset="0"/>
              </a:rPr>
              <a:t>promSur,promNor</a:t>
            </a:r>
            <a:r>
              <a:rPr lang="pt-BR" altLang="es-AR" sz="2200" b="1" dirty="0" smtClean="0">
                <a:latin typeface="Courier New" pitchFamily="49" charset="0"/>
              </a:rPr>
              <a:t>;</a:t>
            </a:r>
            <a:r>
              <a:rPr lang="pt-BR" altLang="es-AR" sz="2200" b="1" dirty="0">
                <a:latin typeface="Courier New" pitchFamily="49" charset="0"/>
              </a:rPr>
              <a:t>	    </a:t>
            </a:r>
            <a:endParaRPr lang="pt-BR" altLang="es-AR" sz="2200" b="1" dirty="0" smtClean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 smtClean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sz="2200" b="1" dirty="0" err="1">
                <a:solidFill>
                  <a:srgbClr val="32946A"/>
                </a:solidFill>
                <a:latin typeface="Courier New" pitchFamily="49" charset="0"/>
              </a:rPr>
              <a:t>TempMinEstacion</a:t>
            </a:r>
            <a:r>
              <a:rPr lang="es-ES" altLang="es-AR" sz="2200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sz="2200" b="1" dirty="0" err="1" smtClean="0">
                <a:solidFill>
                  <a:srgbClr val="32946A"/>
                </a:solidFill>
                <a:latin typeface="Courier New" pitchFamily="49" charset="0"/>
              </a:rPr>
              <a:t>surur,norteor,est</a:t>
            </a:r>
            <a:r>
              <a:rPr lang="es-ES" altLang="es-AR" sz="2200" b="1" dirty="0" smtClean="0">
                <a:solidFill>
                  <a:srgbClr val="32946A"/>
                </a:solidFill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200" b="1" dirty="0">
                <a:latin typeface="Courier New" pitchFamily="49" charset="0"/>
              </a:rPr>
              <a:t> </a:t>
            </a:r>
            <a:r>
              <a:rPr lang="pt-BR" altLang="es-AR" sz="2200" b="1" dirty="0" smtClean="0">
                <a:latin typeface="Courier New" pitchFamily="49" charset="0"/>
              </a:rPr>
              <a:t>surur </a:t>
            </a:r>
            <a:r>
              <a:rPr lang="pt-BR" altLang="es-AR" sz="2200" b="1" dirty="0">
                <a:latin typeface="Courier New" pitchFamily="49" charset="0"/>
              </a:rPr>
              <a:t>= </a:t>
            </a:r>
            <a:r>
              <a:rPr lang="pt-BR" altLang="es-AR" sz="2200" b="1" dirty="0">
                <a:solidFill>
                  <a:srgbClr val="FF0000"/>
                </a:solidFill>
                <a:latin typeface="Courier New" pitchFamily="49" charset="0"/>
              </a:rPr>
              <a:t>leerTempMinEst(cant) ;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2200" b="1" dirty="0" smtClean="0">
                <a:latin typeface="Courier New" pitchFamily="49" charset="0"/>
              </a:rPr>
              <a:t> norte</a:t>
            </a:r>
            <a:r>
              <a:rPr lang="pt-BR" altLang="es-AR" sz="2200" b="1" dirty="0" smtClean="0">
                <a:latin typeface="Courier New" pitchFamily="49" charset="0"/>
              </a:rPr>
              <a:t>or </a:t>
            </a:r>
            <a:r>
              <a:rPr lang="pt-BR" altLang="es-AR" sz="2200" b="1" dirty="0">
                <a:latin typeface="Courier New" pitchFamily="49" charset="0"/>
              </a:rPr>
              <a:t>= </a:t>
            </a:r>
            <a:r>
              <a:rPr lang="pt-BR" altLang="es-AR" sz="2200" b="1" dirty="0">
                <a:solidFill>
                  <a:srgbClr val="FF0000"/>
                </a:solidFill>
                <a:latin typeface="Courier New" pitchFamily="49" charset="0"/>
              </a:rPr>
              <a:t>leerTempMinEst(cant)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 smtClean="0">
                <a:latin typeface="Courier New" pitchFamily="49" charset="0"/>
              </a:rPr>
              <a:t> </a:t>
            </a:r>
            <a:r>
              <a:rPr lang="es-ES" altLang="es-AR" sz="2200" b="1" dirty="0" err="1" smtClean="0">
                <a:latin typeface="Courier New" pitchFamily="49" charset="0"/>
              </a:rPr>
              <a:t>promSur</a:t>
            </a:r>
            <a:r>
              <a:rPr lang="es-ES" altLang="es-AR" sz="2200" b="1" dirty="0" smtClean="0">
                <a:latin typeface="Courier New" pitchFamily="49" charset="0"/>
              </a:rPr>
              <a:t> =</a:t>
            </a:r>
            <a:r>
              <a:rPr lang="es-ES" altLang="es-AR" sz="2200" b="1" dirty="0" err="1" smtClean="0">
                <a:latin typeface="Courier New" pitchFamily="49" charset="0"/>
              </a:rPr>
              <a:t>surur.promedioTempMin</a:t>
            </a:r>
            <a:r>
              <a:rPr lang="es-ES" altLang="es-AR" sz="2200" b="1" dirty="0" smtClean="0">
                <a:latin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latin typeface="Courier New" pitchFamily="49" charset="0"/>
              </a:rPr>
              <a:t> </a:t>
            </a:r>
            <a:r>
              <a:rPr lang="es-ES" altLang="es-AR" sz="2200" b="1" dirty="0" err="1" smtClean="0">
                <a:latin typeface="Courier New" pitchFamily="49" charset="0"/>
              </a:rPr>
              <a:t>promNor</a:t>
            </a:r>
            <a:r>
              <a:rPr lang="es-ES" altLang="es-AR" sz="2200" b="1" dirty="0" smtClean="0">
                <a:latin typeface="Courier New" pitchFamily="49" charset="0"/>
              </a:rPr>
              <a:t> =</a:t>
            </a:r>
            <a:r>
              <a:rPr lang="es-ES" altLang="es-AR" sz="2200" b="1" dirty="0" err="1" smtClean="0">
                <a:latin typeface="Courier New" pitchFamily="49" charset="0"/>
              </a:rPr>
              <a:t>norteor.promedioTempMin</a:t>
            </a:r>
            <a:r>
              <a:rPr lang="es-ES" altLang="es-AR" sz="2200" b="1" dirty="0" smtClean="0">
                <a:latin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latin typeface="Courier New" pitchFamily="49" charset="0"/>
              </a:rPr>
              <a:t> </a:t>
            </a:r>
            <a:r>
              <a:rPr lang="es-ES" altLang="es-AR" sz="2200" b="1" dirty="0" err="1" smtClean="0">
                <a:latin typeface="Courier New" pitchFamily="49" charset="0"/>
              </a:rPr>
              <a:t>if</a:t>
            </a:r>
            <a:r>
              <a:rPr lang="es-ES" altLang="es-AR" sz="2200" b="1" dirty="0" smtClean="0">
                <a:latin typeface="Courier New" pitchFamily="49" charset="0"/>
              </a:rPr>
              <a:t> (</a:t>
            </a:r>
            <a:r>
              <a:rPr lang="es-ES" altLang="es-AR" sz="2200" b="1" dirty="0" err="1" smtClean="0">
                <a:latin typeface="Courier New" pitchFamily="49" charset="0"/>
              </a:rPr>
              <a:t>promSur</a:t>
            </a:r>
            <a:r>
              <a:rPr lang="es-ES" altLang="es-AR" sz="2200" b="1" dirty="0" smtClean="0">
                <a:latin typeface="Courier New" pitchFamily="49" charset="0"/>
              </a:rPr>
              <a:t> &gt;= </a:t>
            </a:r>
            <a:r>
              <a:rPr lang="es-ES" altLang="es-AR" sz="2200" b="1" dirty="0" err="1" smtClean="0">
                <a:latin typeface="Courier New" pitchFamily="49" charset="0"/>
              </a:rPr>
              <a:t>promNor</a:t>
            </a:r>
            <a:r>
              <a:rPr lang="es-ES" altLang="es-AR" sz="2200" b="1" dirty="0" smtClean="0">
                <a:latin typeface="Courier New" pitchFamily="49" charset="0"/>
              </a:rPr>
              <a:t>) </a:t>
            </a:r>
            <a:r>
              <a:rPr lang="es-ES" altLang="es-AR" sz="2200" b="1" dirty="0" err="1" smtClean="0">
                <a:latin typeface="Courier New" pitchFamily="49" charset="0"/>
              </a:rPr>
              <a:t>est</a:t>
            </a:r>
            <a:r>
              <a:rPr lang="es-ES" altLang="es-AR" sz="2200" b="1" dirty="0" smtClean="0">
                <a:latin typeface="Courier New" pitchFamily="49" charset="0"/>
              </a:rPr>
              <a:t> = </a:t>
            </a:r>
            <a:r>
              <a:rPr lang="es-ES" altLang="es-AR" sz="2200" b="1" dirty="0" err="1" smtClean="0">
                <a:latin typeface="Courier New" pitchFamily="49" charset="0"/>
              </a:rPr>
              <a:t>surur</a:t>
            </a:r>
            <a:r>
              <a:rPr lang="es-ES" altLang="es-AR" sz="2200" b="1" dirty="0" smtClean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latin typeface="Courier New" pitchFamily="49" charset="0"/>
              </a:rPr>
              <a:t> </a:t>
            </a:r>
            <a:r>
              <a:rPr lang="es-ES" altLang="es-AR" sz="2200" b="1" dirty="0" err="1" smtClean="0">
                <a:latin typeface="Courier New" pitchFamily="49" charset="0"/>
              </a:rPr>
              <a:t>else</a:t>
            </a:r>
            <a:r>
              <a:rPr lang="es-ES" altLang="es-AR" sz="2200" b="1" dirty="0" smtClean="0">
                <a:latin typeface="Courier New" pitchFamily="49" charset="0"/>
              </a:rPr>
              <a:t> </a:t>
            </a:r>
            <a:r>
              <a:rPr lang="es-ES" altLang="es-AR" sz="2200" b="1" dirty="0" err="1" smtClean="0">
                <a:latin typeface="Courier New" pitchFamily="49" charset="0"/>
              </a:rPr>
              <a:t>est</a:t>
            </a:r>
            <a:r>
              <a:rPr lang="es-ES" altLang="es-AR" sz="2200" b="1" dirty="0" smtClean="0">
                <a:latin typeface="Courier New" pitchFamily="49" charset="0"/>
              </a:rPr>
              <a:t> = </a:t>
            </a:r>
            <a:r>
              <a:rPr lang="es-ES" altLang="es-AR" sz="2200" b="1" dirty="0" err="1" smtClean="0">
                <a:latin typeface="Courier New" pitchFamily="49" charset="0"/>
              </a:rPr>
              <a:t>norteor</a:t>
            </a:r>
            <a:r>
              <a:rPr lang="es-ES" altLang="es-AR" sz="2200" b="1" dirty="0" smtClean="0">
                <a:latin typeface="Courier New" pitchFamily="49" charset="0"/>
              </a:rPr>
              <a:t>;</a:t>
            </a:r>
            <a:endParaRPr lang="es-E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</a:rPr>
              <a:t>…</a:t>
            </a:r>
            <a:endParaRPr lang="en-US" altLang="es-AR" sz="22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</a:rPr>
              <a:t>	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05081" y="5733256"/>
            <a:ext cx="7447235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200" b="1" dirty="0" err="1" smtClean="0">
                <a:solidFill>
                  <a:srgbClr val="32946A"/>
                </a:solidFill>
                <a:latin typeface="Courier New" pitchFamily="49" charset="0"/>
              </a:rPr>
              <a:t>surur</a:t>
            </a:r>
            <a:r>
              <a:rPr lang="en-US" altLang="es-AR" sz="2800" dirty="0" smtClean="0">
                <a:latin typeface="+mn-lt"/>
              </a:rPr>
              <a:t>, </a:t>
            </a:r>
            <a:r>
              <a:rPr lang="en-US" altLang="es-AR" sz="2200" b="1" dirty="0" err="1" smtClean="0">
                <a:solidFill>
                  <a:srgbClr val="32946A"/>
                </a:solidFill>
                <a:latin typeface="Courier New" pitchFamily="49" charset="0"/>
              </a:rPr>
              <a:t>norteor</a:t>
            </a:r>
            <a:r>
              <a:rPr lang="en-US" altLang="es-AR" sz="2800" dirty="0" smtClean="0">
                <a:latin typeface="+mn-lt"/>
              </a:rPr>
              <a:t> y </a:t>
            </a:r>
            <a:r>
              <a:rPr lang="en-US" altLang="es-AR" sz="2200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mantienen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referencias</a:t>
            </a:r>
            <a:r>
              <a:rPr lang="en-US" altLang="es-AR" sz="2800" dirty="0" smtClean="0">
                <a:latin typeface="+mn-lt"/>
              </a:rPr>
              <a:t> a </a:t>
            </a:r>
            <a:r>
              <a:rPr lang="en-US" altLang="es-AR" sz="2800" dirty="0" err="1" smtClean="0">
                <a:latin typeface="+mn-lt"/>
              </a:rPr>
              <a:t>objetos</a:t>
            </a:r>
            <a:r>
              <a:rPr lang="en-US" altLang="es-AR" sz="2800" dirty="0" smtClean="0">
                <a:latin typeface="+mn-lt"/>
              </a:rPr>
              <a:t> de </a:t>
            </a:r>
            <a:r>
              <a:rPr lang="en-US" altLang="es-AR" sz="2800" dirty="0" err="1" smtClean="0">
                <a:latin typeface="+mn-lt"/>
              </a:rPr>
              <a:t>clase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200" b="1" dirty="0" err="1">
                <a:solidFill>
                  <a:srgbClr val="32946A"/>
                </a:solidFill>
                <a:latin typeface="Courier New" pitchFamily="49" charset="0"/>
              </a:rPr>
              <a:t>TempMinEstacion</a:t>
            </a:r>
            <a:r>
              <a:rPr lang="en-US" altLang="es-AR" sz="2800" dirty="0" smtClean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33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503238" y="868363"/>
            <a:ext cx="864076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import java.io.*;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  </a:t>
            </a:r>
            <a:r>
              <a:rPr lang="en-US" altLang="es-AR" sz="20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TesterValoresDesdeArchivo  </a:t>
            </a: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public  static  void  main  (String[] args)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TempMinEstacion  est;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int  cantD  = 7;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est = iniTemp(7);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mostrarTempMinEst(est);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System.out.println("Promedio periodo    = "+ 	est.promedioTempMin());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System.out.println("Mayor minima        = "+ 	est.mayorTempMin());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System.out.println("Cantidad de heladas = "+ 	est.cantHeladas());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318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503238" y="868363"/>
            <a:ext cx="864076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static TempMinEstacion iniTemp (int n) 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String ruta="temp.txt";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TempMinEstacion e = new TempMinEstacion(n);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try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BufferedReader in =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new BufferedReader(new FileReader(ruta));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String str;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int dia= 1;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while (((str = in.readLine())!= null)&amp;&amp; 				  (dia&lt;=e.cantDias())){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float f= (float)Float.valueOf(str);          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e.establecerTempMin (dia,f)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dia++;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catch (IOException err) {           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System.out.println ("Error al leer el archivo");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}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return 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}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4196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885186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Agregue los siguientes servicios a la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TempMinEstación</a:t>
            </a:r>
            <a:endParaRPr lang="es-ES" altLang="es-AR" sz="2800" b="1" dirty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Computar la cantidad de días en los que la temperatura fue mayor a un valor dado 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Computar la primera temperatura mayor a una dada; si no existe retornar el mismo valor recibido. 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Computar el número de día que corresponde la primera temperatura mayor a una dada, si no existe retornar 0.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Decidir si hubo al menos dos días seguidos con temperatura mayor a una dada</a:t>
            </a:r>
          </a:p>
          <a:p>
            <a:pPr algn="l" eaLnBrk="1" hangingPunct="1">
              <a:spcBef>
                <a:spcPct val="0"/>
              </a:spcBef>
            </a:pPr>
            <a:endParaRPr lang="es-ES" altLang="es-AR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9768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74638" y="1096963"/>
            <a:ext cx="474919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TempMinEstacion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74638" y="1644650"/>
            <a:ext cx="474919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float [] tMin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74638" y="2193925"/>
            <a:ext cx="4749194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4687872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dirty="0" err="1">
                <a:latin typeface="Arial Unicode MS" pitchFamily="34" charset="-128"/>
              </a:rPr>
              <a:t>contarMayores</a:t>
            </a:r>
            <a:r>
              <a:rPr lang="es-ES_tradnl" altLang="es-AR" dirty="0">
                <a:latin typeface="Arial Unicode MS" pitchFamily="34" charset="-128"/>
              </a:rPr>
              <a:t>(</a:t>
            </a:r>
            <a:r>
              <a:rPr lang="es-ES_tradnl" altLang="es-AR" dirty="0" err="1">
                <a:latin typeface="Arial Unicode MS" pitchFamily="34" charset="-128"/>
              </a:rPr>
              <a:t>t:real</a:t>
            </a:r>
            <a:r>
              <a:rPr lang="es-ES_tradnl" altLang="es-AR" dirty="0">
                <a:latin typeface="Arial Unicode MS" pitchFamily="34" charset="-128"/>
              </a:rPr>
              <a:t>):entero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dirty="0" err="1">
                <a:latin typeface="Arial Unicode MS" pitchFamily="34" charset="-128"/>
              </a:rPr>
              <a:t>primerMayor</a:t>
            </a:r>
            <a:r>
              <a:rPr lang="es-ES" altLang="es-AR" dirty="0">
                <a:latin typeface="Arial Unicode MS" pitchFamily="34" charset="-128"/>
              </a:rPr>
              <a:t>(</a:t>
            </a:r>
            <a:r>
              <a:rPr lang="es-ES" altLang="es-AR" dirty="0" err="1">
                <a:latin typeface="Arial Unicode MS" pitchFamily="34" charset="-128"/>
              </a:rPr>
              <a:t>t:real</a:t>
            </a:r>
            <a:r>
              <a:rPr lang="es-ES" altLang="es-AR" dirty="0">
                <a:latin typeface="Arial Unicode MS" pitchFamily="34" charset="-128"/>
              </a:rPr>
              <a:t>):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dirty="0" err="1">
                <a:latin typeface="Arial Unicode MS" pitchFamily="34" charset="-128"/>
              </a:rPr>
              <a:t>diaPrimerMayor</a:t>
            </a:r>
            <a:r>
              <a:rPr lang="es-ES" altLang="es-AR" dirty="0">
                <a:latin typeface="Arial Unicode MS" pitchFamily="34" charset="-128"/>
              </a:rPr>
              <a:t>(</a:t>
            </a:r>
            <a:r>
              <a:rPr lang="es-ES" altLang="es-AR" dirty="0" err="1">
                <a:latin typeface="Arial Unicode MS" pitchFamily="34" charset="-128"/>
              </a:rPr>
              <a:t>t:real</a:t>
            </a:r>
            <a:r>
              <a:rPr lang="es-ES" altLang="es-AR" dirty="0">
                <a:latin typeface="Arial Unicode MS" pitchFamily="34" charset="-128"/>
              </a:rPr>
              <a:t>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dirty="0" err="1">
                <a:latin typeface="Arial Unicode MS" pitchFamily="34" charset="-128"/>
              </a:rPr>
              <a:t>dosSeguidos</a:t>
            </a:r>
            <a:r>
              <a:rPr lang="es-ES_tradnl" altLang="es-AR" dirty="0">
                <a:latin typeface="Arial Unicode MS" pitchFamily="34" charset="-128"/>
              </a:rPr>
              <a:t>(</a:t>
            </a:r>
            <a:r>
              <a:rPr lang="es-ES_tradnl" altLang="es-AR" dirty="0" err="1">
                <a:latin typeface="Arial Unicode MS" pitchFamily="34" charset="-128"/>
              </a:rPr>
              <a:t>t:real</a:t>
            </a:r>
            <a:r>
              <a:rPr lang="es-ES_tradnl" altLang="es-AR" dirty="0">
                <a:latin typeface="Arial Unicode MS" pitchFamily="34" charset="-128"/>
              </a:rPr>
              <a:t>):</a:t>
            </a:r>
            <a:r>
              <a:rPr lang="es-ES_tradnl" altLang="es-AR" dirty="0" err="1">
                <a:latin typeface="Arial Unicode MS" pitchFamily="34" charset="-128"/>
              </a:rPr>
              <a:t>boolean</a:t>
            </a:r>
            <a:endParaRPr lang="es-ES_tradnl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41991" name="AutoShape 10"/>
          <p:cNvSpPr>
            <a:spLocks noChangeArrowheads="1"/>
          </p:cNvSpPr>
          <p:nvPr/>
        </p:nvSpPr>
        <p:spPr bwMode="auto">
          <a:xfrm flipH="1" flipV="1">
            <a:off x="5206801" y="2239963"/>
            <a:ext cx="3411538" cy="13160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1800" dirty="0" err="1" smtClean="0">
                <a:latin typeface="Arial Unicode MS" pitchFamily="34" charset="-128"/>
              </a:rPr>
              <a:t>primerMayor</a:t>
            </a:r>
            <a:r>
              <a:rPr lang="es-ES" altLang="es-AR" sz="1800" dirty="0" smtClean="0">
                <a:latin typeface="Arial Unicode MS" pitchFamily="34" charset="-128"/>
              </a:rPr>
              <a:t>(</a:t>
            </a:r>
            <a:r>
              <a:rPr lang="es-ES" altLang="es-AR" sz="1800" dirty="0" err="1" smtClean="0">
                <a:latin typeface="Arial Unicode MS" pitchFamily="34" charset="-128"/>
              </a:rPr>
              <a:t>t:real</a:t>
            </a:r>
            <a:r>
              <a:rPr lang="es-ES" altLang="es-AR" sz="1800" dirty="0">
                <a:latin typeface="Arial Unicode MS" pitchFamily="34" charset="-128"/>
              </a:rPr>
              <a:t>): 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 Unicode MS" pitchFamily="34" charset="-128"/>
              </a:rPr>
              <a:t>Computa </a:t>
            </a:r>
            <a:r>
              <a:rPr lang="es-AR" altLang="es-AR" sz="1800" dirty="0">
                <a:latin typeface="Arial Unicode MS" pitchFamily="34" charset="-128"/>
              </a:rPr>
              <a:t>la primera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 Unicode MS" pitchFamily="34" charset="-128"/>
              </a:rPr>
              <a:t>temperatura mayor a t,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 Unicode MS" pitchFamily="34" charset="-128"/>
              </a:rPr>
              <a:t>si no hay una mayor a t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 Unicode MS" pitchFamily="34" charset="-128"/>
              </a:rPr>
              <a:t>retorna t</a:t>
            </a:r>
          </a:p>
        </p:txBody>
      </p:sp>
      <p:sp>
        <p:nvSpPr>
          <p:cNvPr id="41993" name="AutoShape 10"/>
          <p:cNvSpPr>
            <a:spLocks noChangeArrowheads="1"/>
          </p:cNvSpPr>
          <p:nvPr/>
        </p:nvSpPr>
        <p:spPr bwMode="auto">
          <a:xfrm flipH="1" flipV="1">
            <a:off x="5197276" y="3636963"/>
            <a:ext cx="3411538" cy="14255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1800" dirty="0" err="1" smtClean="0">
                <a:latin typeface="Arial Unicode MS" pitchFamily="34" charset="-128"/>
              </a:rPr>
              <a:t>diaPrimerMayor</a:t>
            </a:r>
            <a:r>
              <a:rPr lang="es-ES" altLang="es-AR" sz="1800" dirty="0" smtClean="0">
                <a:latin typeface="Arial Unicode MS" pitchFamily="34" charset="-128"/>
              </a:rPr>
              <a:t>(</a:t>
            </a:r>
            <a:r>
              <a:rPr lang="es-ES" altLang="es-AR" sz="1800" dirty="0" err="1" smtClean="0">
                <a:latin typeface="Arial Unicode MS" pitchFamily="34" charset="-128"/>
              </a:rPr>
              <a:t>t:real</a:t>
            </a:r>
            <a:r>
              <a:rPr lang="es-ES" altLang="es-AR" sz="1800" dirty="0">
                <a:latin typeface="Arial Unicode MS" pitchFamily="34" charset="-128"/>
              </a:rPr>
              <a:t>):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Arial Unicode MS" pitchFamily="34" charset="-128"/>
              </a:rPr>
              <a:t>Computa </a:t>
            </a:r>
            <a:r>
              <a:rPr lang="es-AR" altLang="es-AR" sz="1800" dirty="0">
                <a:latin typeface="Arial Unicode MS" pitchFamily="34" charset="-128"/>
              </a:rPr>
              <a:t>el día en el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Arial Unicode MS" pitchFamily="34" charset="-128"/>
              </a:rPr>
              <a:t>que se produjo la primera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_tradnl" altLang="es-AR" sz="1800" dirty="0">
                <a:latin typeface="Arial Unicode MS" pitchFamily="34" charset="-128"/>
              </a:rPr>
              <a:t>temperatura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_tradnl" altLang="es-AR" sz="1800" dirty="0">
                <a:latin typeface="Arial Unicode MS" pitchFamily="34" charset="-128"/>
              </a:rPr>
              <a:t>Si no hubo ninguna retorna 0</a:t>
            </a:r>
            <a:endParaRPr lang="es-AR" altLang="es-AR" sz="1800" dirty="0">
              <a:latin typeface="Arial Unicode MS" pitchFamily="34" charset="-128"/>
            </a:endParaRPr>
          </a:p>
        </p:txBody>
      </p:sp>
      <p:sp>
        <p:nvSpPr>
          <p:cNvPr id="41996" name="AutoShape 10"/>
          <p:cNvSpPr>
            <a:spLocks noChangeArrowheads="1"/>
          </p:cNvSpPr>
          <p:nvPr/>
        </p:nvSpPr>
        <p:spPr bwMode="auto">
          <a:xfrm flipH="1" flipV="1">
            <a:off x="5192911" y="968375"/>
            <a:ext cx="3411537" cy="11953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1800" dirty="0" err="1">
                <a:latin typeface="Arial Unicode MS" pitchFamily="34" charset="-128"/>
              </a:rPr>
              <a:t>contarMayores</a:t>
            </a:r>
            <a:r>
              <a:rPr lang="es-ES_tradnl" altLang="es-AR" sz="1800" dirty="0">
                <a:latin typeface="Arial Unicode MS" pitchFamily="34" charset="-128"/>
              </a:rPr>
              <a:t>(</a:t>
            </a:r>
            <a:r>
              <a:rPr lang="es-ES_tradnl" altLang="es-AR" sz="1800" dirty="0" err="1">
                <a:latin typeface="Arial Unicode MS" pitchFamily="34" charset="-128"/>
              </a:rPr>
              <a:t>t:real</a:t>
            </a:r>
            <a:r>
              <a:rPr lang="es-ES_tradnl" altLang="es-AR" sz="1800" dirty="0">
                <a:latin typeface="Arial Unicode MS" pitchFamily="34" charset="-128"/>
              </a:rPr>
              <a:t>):entero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 smtClean="0">
                <a:latin typeface="Arial Unicode MS" pitchFamily="34" charset="-128"/>
              </a:rPr>
              <a:t>Computa </a:t>
            </a:r>
            <a:r>
              <a:rPr lang="es-ES" altLang="es-AR" sz="1800" dirty="0">
                <a:latin typeface="Arial Unicode MS" pitchFamily="34" charset="-128"/>
              </a:rPr>
              <a:t>la cantidad de días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>
                <a:latin typeface="Arial Unicode MS" pitchFamily="34" charset="-128"/>
              </a:rPr>
              <a:t>con temperaturas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>
                <a:latin typeface="Arial Unicode MS" pitchFamily="34" charset="-128"/>
              </a:rPr>
              <a:t>mayores a t</a:t>
            </a:r>
            <a:endParaRPr lang="es-AR" altLang="es-AR" sz="1800" dirty="0">
              <a:latin typeface="Arial Unicode MS" pitchFamily="34" charset="-128"/>
            </a:endParaRPr>
          </a:p>
        </p:txBody>
      </p:sp>
      <p:sp>
        <p:nvSpPr>
          <p:cNvPr id="41998" name="AutoShape 10"/>
          <p:cNvSpPr>
            <a:spLocks noChangeArrowheads="1"/>
          </p:cNvSpPr>
          <p:nvPr/>
        </p:nvSpPr>
        <p:spPr bwMode="auto">
          <a:xfrm flipH="1" flipV="1">
            <a:off x="5221089" y="5257800"/>
            <a:ext cx="3411537" cy="11953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1800" dirty="0" err="1" smtClean="0">
                <a:latin typeface="Arial Unicode MS" pitchFamily="34" charset="-128"/>
              </a:rPr>
              <a:t>dosSeguidos</a:t>
            </a:r>
            <a:r>
              <a:rPr lang="es-ES_tradnl" altLang="es-AR" sz="1800" dirty="0" smtClean="0">
                <a:latin typeface="Arial Unicode MS" pitchFamily="34" charset="-128"/>
              </a:rPr>
              <a:t>(</a:t>
            </a:r>
            <a:r>
              <a:rPr lang="es-ES_tradnl" altLang="es-AR" sz="1800" dirty="0" err="1" smtClean="0">
                <a:latin typeface="Arial Unicode MS" pitchFamily="34" charset="-128"/>
              </a:rPr>
              <a:t>t:real</a:t>
            </a:r>
            <a:r>
              <a:rPr lang="es-ES_tradnl" altLang="es-AR" sz="1800" dirty="0">
                <a:latin typeface="Arial Unicode MS" pitchFamily="34" charset="-128"/>
              </a:rPr>
              <a:t>):</a:t>
            </a:r>
            <a:r>
              <a:rPr lang="es-ES_tradnl" altLang="es-AR" sz="1800" dirty="0" err="1">
                <a:latin typeface="Arial Unicode MS" pitchFamily="34" charset="-128"/>
              </a:rPr>
              <a:t>boolean</a:t>
            </a:r>
            <a:endParaRPr lang="es-ES_tradnl" altLang="es-AR" sz="1800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 smtClean="0">
                <a:latin typeface="Arial Unicode MS" pitchFamily="34" charset="-128"/>
              </a:rPr>
              <a:t>Decide </a:t>
            </a:r>
            <a:r>
              <a:rPr lang="es-ES" altLang="es-AR" sz="1800" dirty="0">
                <a:latin typeface="Arial Unicode MS" pitchFamily="34" charset="-128"/>
              </a:rPr>
              <a:t>si hubo al menos dos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>
                <a:latin typeface="Arial Unicode MS" pitchFamily="34" charset="-128"/>
              </a:rPr>
              <a:t>días seguidos con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>
                <a:latin typeface="Arial Unicode MS" pitchFamily="34" charset="-128"/>
              </a:rPr>
              <a:t>temperaturas mayores t</a:t>
            </a:r>
            <a:endParaRPr lang="es-AR" altLang="es-AR" sz="1800" dirty="0">
              <a:latin typeface="Arial Unicode MS" pitchFamily="34" charset="-128"/>
            </a:endParaRPr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57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163638" y="5024438"/>
            <a:ext cx="616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t=5.5 debe computar 4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193800" y="5556250"/>
            <a:ext cx="61642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t=15 debe computar 0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193800" y="60023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t=-5 debe computar 7</a:t>
            </a:r>
          </a:p>
        </p:txBody>
      </p:sp>
      <p:sp>
        <p:nvSpPr>
          <p:cNvPr id="43015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82756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Computar la cantidad de días en los que la temperatura fue mayor a un valor dado </a:t>
            </a:r>
          </a:p>
          <a:p>
            <a:pPr algn="l" eaLnBrk="1" hangingPunct="1">
              <a:spcBef>
                <a:spcPct val="0"/>
              </a:spcBef>
            </a:pPr>
            <a:endParaRPr lang="es-ES" altLang="es-AR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43016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3017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43018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43022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80535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4037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44038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44042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44044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45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46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2191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5061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45062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5063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45064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45065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69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70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1371600" y="340995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3760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6085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46086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6087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46088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46089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46092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2057400" y="3394075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7361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7109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47110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7111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47113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47114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18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2743200" y="3394075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3364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74663" y="958850"/>
            <a:ext cx="8057777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En una estación meteorológica se miden y registran valores de distintas variables meteorológicas que luego se usan para hacer predicciones.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El diseñador del sistema elaboró un diagrama de clases que incluye a una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 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La clase </a:t>
            </a:r>
            <a:r>
              <a:rPr lang="es-ES" altLang="es-AR" sz="2800" b="1" i="1" dirty="0">
                <a:latin typeface="Calibri" pitchFamily="34" charset="0"/>
              </a:rPr>
              <a:t>encapsula a una estructura de datos </a:t>
            </a:r>
            <a:r>
              <a:rPr lang="es-ES" altLang="es-AR" sz="2800" i="1" dirty="0">
                <a:latin typeface="Calibri" pitchFamily="34" charset="0"/>
              </a:rPr>
              <a:t>que mantiene los valores de las temperaturas mínimas de cada día registradas en un período de n días y brinda servicios para: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Calcular la mayor temperatura registrada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Calcular el promedio de las temperaturas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Calcular en cuántos días heló 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Decidir si hubo heladas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53732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s-ES" dirty="0" smtClean="0"/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57200" y="107950"/>
            <a:ext cx="8207375" cy="6048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kern="0" dirty="0" smtClean="0"/>
          </a:p>
        </p:txBody>
      </p:sp>
      <p:sp>
        <p:nvSpPr>
          <p:cNvPr id="16389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564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8133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48134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8135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48136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48137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48138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48140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42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3429000" y="3394075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3706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157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49158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9159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49160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49161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49162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49164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65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4117975" y="3413125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3882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0181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50182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0183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0184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0185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0186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50188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90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4803775" y="3394075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9600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7524" y="1482725"/>
            <a:ext cx="8778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contarMayores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51205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206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51207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1208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1210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51212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2133600" y="58515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14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15" name="Text Box 11"/>
          <p:cNvSpPr txBox="1">
            <a:spLocks noChangeArrowheads="1"/>
          </p:cNvSpPr>
          <p:nvPr/>
        </p:nvSpPr>
        <p:spPr bwMode="auto">
          <a:xfrm>
            <a:off x="706438" y="5851525"/>
            <a:ext cx="470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contador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5489575" y="340995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71649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7879283" cy="29860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contarMayores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=0;dia&lt;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413250" y="3175276"/>
            <a:ext cx="3519488" cy="4603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endParaRPr lang="en-US" altLang="es-AR" b="1" dirty="0" smtClean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073525" y="4240213"/>
            <a:ext cx="955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66FF"/>
                </a:solidFill>
                <a:latin typeface="Arial Unicode MS" pitchFamily="34" charset="-128"/>
              </a:rPr>
              <a:t>t=5.5 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652713" y="4854575"/>
            <a:ext cx="661987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989138" y="4854575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967163" y="4854575"/>
            <a:ext cx="661987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303588" y="4854575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2649538" y="5581650"/>
            <a:ext cx="661987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984375" y="5581650"/>
            <a:ext cx="661988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963988" y="558165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3298825" y="5581650"/>
            <a:ext cx="661988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842000" y="4838700"/>
            <a:ext cx="661988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184775" y="4838700"/>
            <a:ext cx="661988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156450" y="4838700"/>
            <a:ext cx="661988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6492875" y="48387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5838825" y="558165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5181600" y="558165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153275" y="558165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3.0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6488113" y="5581650"/>
            <a:ext cx="661987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23850" y="4240213"/>
            <a:ext cx="4087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Algunos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Casos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de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Prueba</a:t>
            </a:r>
            <a:endParaRPr lang="en-US" altLang="es-AR" dirty="0">
              <a:solidFill>
                <a:srgbClr val="0066FF"/>
              </a:solidFill>
              <a:latin typeface="Arial Unicode MS" pitchFamily="34" charset="-128"/>
            </a:endParaRPr>
          </a:p>
        </p:txBody>
      </p:sp>
      <p:sp>
        <p:nvSpPr>
          <p:cNvPr id="2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32613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8778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 contarMayores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contador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cada día del período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si la temperatura es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incrementar un contador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33483" y="3107635"/>
            <a:ext cx="7982933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dirty="0" smtClean="0">
                <a:latin typeface="+mn-lt"/>
              </a:rPr>
              <a:t>El </a:t>
            </a:r>
            <a:r>
              <a:rPr lang="en-US" altLang="es-AR" dirty="0" err="1" smtClean="0">
                <a:latin typeface="+mn-lt"/>
              </a:rPr>
              <a:t>algoritmo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permite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identificar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las</a:t>
            </a:r>
            <a:r>
              <a:rPr lang="en-US" altLang="es-AR" dirty="0" smtClean="0">
                <a:latin typeface="+mn-lt"/>
              </a:rPr>
              <a:t> </a:t>
            </a:r>
            <a:r>
              <a:rPr lang="en-US" altLang="es-AR" dirty="0" err="1" smtClean="0">
                <a:latin typeface="+mn-lt"/>
              </a:rPr>
              <a:t>estructuras</a:t>
            </a:r>
            <a:r>
              <a:rPr lang="en-US" altLang="es-AR" dirty="0" smtClean="0">
                <a:latin typeface="+mn-lt"/>
              </a:rPr>
              <a:t> de control. 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5125" y="3683272"/>
            <a:ext cx="7879283" cy="29860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contarMayores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=0;dia&lt;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</p:spTree>
    <p:extLst>
      <p:ext uri="{BB962C8B-B14F-4D97-AF65-F5344CB8AC3E}">
        <p14:creationId xmlns:p14="http://schemas.microsoft.com/office/powerpoint/2010/main" val="198752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206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51207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1208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1210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51212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51214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17 Flecha abajo"/>
          <p:cNvSpPr/>
          <p:nvPr/>
        </p:nvSpPr>
        <p:spPr>
          <a:xfrm>
            <a:off x="5489575" y="340995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17525" y="1052736"/>
            <a:ext cx="7942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Planteo</a:t>
            </a:r>
            <a:r>
              <a:rPr lang="en-US" altLang="es-AR" b="1" u="sng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u="sng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endParaRPr lang="en-US" altLang="es-AR" b="1" u="sng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0" name="19 Cerrar llave"/>
          <p:cNvSpPr/>
          <p:nvPr/>
        </p:nvSpPr>
        <p:spPr>
          <a:xfrm rot="16200000">
            <a:off x="3023828" y="1448780"/>
            <a:ext cx="432048" cy="4104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611560" y="1916832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Contar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los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mayores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a t del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período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de 7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días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requiere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contar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los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mayores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de los 6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primeros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días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es-AR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11"/>
          <p:cNvSpPr>
            <a:spLocks noChangeArrowheads="1"/>
          </p:cNvSpPr>
          <p:nvPr/>
        </p:nvSpPr>
        <p:spPr bwMode="auto">
          <a:xfrm>
            <a:off x="11430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206" name="Rectangle 11"/>
          <p:cNvSpPr>
            <a:spLocks noChangeArrowheads="1"/>
          </p:cNvSpPr>
          <p:nvPr/>
        </p:nvSpPr>
        <p:spPr bwMode="auto">
          <a:xfrm>
            <a:off x="18288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51207" name="Rectangle 11"/>
          <p:cNvSpPr>
            <a:spLocks noChangeArrowheads="1"/>
          </p:cNvSpPr>
          <p:nvPr/>
        </p:nvSpPr>
        <p:spPr bwMode="auto">
          <a:xfrm>
            <a:off x="25146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1208" name="Rectangle 11"/>
          <p:cNvSpPr>
            <a:spLocks noChangeArrowheads="1"/>
          </p:cNvSpPr>
          <p:nvPr/>
        </p:nvSpPr>
        <p:spPr bwMode="auto">
          <a:xfrm>
            <a:off x="3200400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38893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1210" name="Rectangle 11"/>
          <p:cNvSpPr>
            <a:spLocks noChangeArrowheads="1"/>
          </p:cNvSpPr>
          <p:nvPr/>
        </p:nvSpPr>
        <p:spPr bwMode="auto">
          <a:xfrm>
            <a:off x="45751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5260975" y="38862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51212" name="Text Box 11"/>
          <p:cNvSpPr txBox="1">
            <a:spLocks noChangeArrowheads="1"/>
          </p:cNvSpPr>
          <p:nvPr/>
        </p:nvSpPr>
        <p:spPr bwMode="auto">
          <a:xfrm>
            <a:off x="1697038" y="5280025"/>
            <a:ext cx="43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t</a:t>
            </a:r>
          </a:p>
        </p:txBody>
      </p:sp>
      <p:sp>
        <p:nvSpPr>
          <p:cNvPr id="51214" name="Rectangle 11"/>
          <p:cNvSpPr>
            <a:spLocks noChangeArrowheads="1"/>
          </p:cNvSpPr>
          <p:nvPr/>
        </p:nvSpPr>
        <p:spPr bwMode="auto">
          <a:xfrm>
            <a:off x="2133600" y="52197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000000"/>
                </a:solidFill>
                <a:latin typeface="Times New Roman" pitchFamily="18" charset="0"/>
              </a:rPr>
              <a:t>5.5</a:t>
            </a: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17 Flecha abajo"/>
          <p:cNvSpPr/>
          <p:nvPr/>
        </p:nvSpPr>
        <p:spPr>
          <a:xfrm>
            <a:off x="4860032" y="34290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17525" y="1052736"/>
            <a:ext cx="7942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Planteo</a:t>
            </a:r>
            <a:r>
              <a:rPr lang="en-US" altLang="es-AR" b="1" u="sng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u="sng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endParaRPr lang="en-US" altLang="es-AR" b="1" u="sng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0" name="19 Cerrar llave"/>
          <p:cNvSpPr/>
          <p:nvPr/>
        </p:nvSpPr>
        <p:spPr>
          <a:xfrm rot="16200000">
            <a:off x="2663788" y="1808820"/>
            <a:ext cx="432048" cy="33843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611560" y="1916832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Contar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los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mayores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a t del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período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de 6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días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requiere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contar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los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mayores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de los 6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primeros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días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 y </a:t>
            </a:r>
            <a:r>
              <a:rPr lang="en-US" altLang="es-AR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sumar</a:t>
            </a:r>
            <a:r>
              <a:rPr lang="en-US" altLang="es-AR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1</a:t>
            </a:r>
            <a:endParaRPr lang="es-AR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517525" y="1052736"/>
            <a:ext cx="794290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Planteo</a:t>
            </a:r>
            <a:r>
              <a:rPr lang="en-US" altLang="es-AR" b="1" u="sng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endParaRPr lang="en-US" altLang="es-AR" b="1" u="sng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b="1" u="sng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trivial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vacío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b="1" u="sng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n-1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más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1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t.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b="1" u="sng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u="sng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n-1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no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t. 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2332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7735267" cy="52625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contarMayores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cantidad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private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cont=0;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(n&gt;0)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[n-1]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cont =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(t,n-1)+1;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cont =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cMayores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(t,n-1);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cont;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8830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1143000" y="1115814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8</a:t>
            </a:r>
          </a:p>
        </p:txBody>
      </p:sp>
      <p:sp>
        <p:nvSpPr>
          <p:cNvPr id="17412" name="Rectangle 11"/>
          <p:cNvSpPr>
            <a:spLocks noChangeArrowheads="1"/>
          </p:cNvSpPr>
          <p:nvPr/>
        </p:nvSpPr>
        <p:spPr bwMode="auto">
          <a:xfrm>
            <a:off x="1828800" y="1115814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3.5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2514600" y="1115814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12</a:t>
            </a:r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3200400" y="1115814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-1</a:t>
            </a:r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3889375" y="1115814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3.5</a:t>
            </a:r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4575175" y="1115814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10</a:t>
            </a: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5260975" y="1115814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-2</a:t>
            </a:r>
          </a:p>
        </p:txBody>
      </p:sp>
      <p:sp>
        <p:nvSpPr>
          <p:cNvPr id="17418" name="9 Rectángulo"/>
          <p:cNvSpPr>
            <a:spLocks noChangeArrowheads="1"/>
          </p:cNvSpPr>
          <p:nvPr/>
        </p:nvSpPr>
        <p:spPr bwMode="auto">
          <a:xfrm>
            <a:off x="1143000" y="2188964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Mayor = 12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Promedio  = 4,8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Cantidad de heladas = 2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Hubo Heladas = si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199" y="44624"/>
            <a:ext cx="8207375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altLang="es-AR" sz="3600" b="1" smtClean="0"/>
              <a:t>Caso de Estudio: Estación Meteorológica</a:t>
            </a:r>
            <a:endParaRPr lang="es-AR" altLang="es-AR" sz="3600" b="1" dirty="0" smtClean="0"/>
          </a:p>
        </p:txBody>
      </p:sp>
      <p:sp>
        <p:nvSpPr>
          <p:cNvPr id="13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54297" y="5301208"/>
            <a:ext cx="78131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smtClean="0">
                <a:latin typeface="Calibri" pitchFamily="34" charset="0"/>
              </a:rPr>
              <a:t>El </a:t>
            </a:r>
            <a:r>
              <a:rPr lang="es-ES" altLang="es-AR" sz="2800" b="1" i="1" dirty="0">
                <a:latin typeface="Calibri" pitchFamily="34" charset="0"/>
              </a:rPr>
              <a:t>arreglo es una estructura de datos</a:t>
            </a:r>
            <a:r>
              <a:rPr lang="es-ES" altLang="es-AR" sz="2800" i="1" dirty="0">
                <a:latin typeface="Calibri" pitchFamily="34" charset="0"/>
              </a:rPr>
              <a:t>, agrupa a </a:t>
            </a:r>
            <a:r>
              <a:rPr lang="es-ES" altLang="es-AR" sz="2800" i="1" dirty="0" smtClean="0">
                <a:latin typeface="Calibri" pitchFamily="34" charset="0"/>
              </a:rPr>
              <a:t>una secuencia de </a:t>
            </a:r>
            <a:r>
              <a:rPr lang="es-ES" altLang="es-AR" sz="2800" i="1" dirty="0">
                <a:latin typeface="Calibri" pitchFamily="34" charset="0"/>
              </a:rPr>
              <a:t>elementos, todos del mismo tipo.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</p:txBody>
      </p:sp>
      <p:sp>
        <p:nvSpPr>
          <p:cNvPr id="16" name="1 Rectángulo"/>
          <p:cNvSpPr/>
          <p:nvPr/>
        </p:nvSpPr>
        <p:spPr>
          <a:xfrm>
            <a:off x="661556" y="4275093"/>
            <a:ext cx="74427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</a:pPr>
            <a:r>
              <a:rPr lang="es-ES" altLang="es-AR" sz="2800" dirty="0"/>
              <a:t>Una manera de representar los datos es mediante un arreglo declarado como:</a:t>
            </a:r>
          </a:p>
        </p:txBody>
      </p:sp>
    </p:spTree>
    <p:extLst>
      <p:ext uri="{BB962C8B-B14F-4D97-AF65-F5344CB8AC3E}">
        <p14:creationId xmlns:p14="http://schemas.microsoft.com/office/powerpoint/2010/main" val="348482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6325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56326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6327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6328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6329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6330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3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primerMayor(9) computa 11</a:t>
            </a:r>
          </a:p>
        </p:txBody>
      </p:sp>
      <p:sp>
        <p:nvSpPr>
          <p:cNvPr id="56332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6691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Computar la primera temperatura mayor a una dada; si no existe devolver el mismo valor recibido.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27119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7349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57350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7351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7352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7353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7354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57355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primerMayor(9)</a:t>
            </a:r>
          </a:p>
        </p:txBody>
      </p:sp>
      <p:sp>
        <p:nvSpPr>
          <p:cNvPr id="2" name="1 Flecha abajo"/>
          <p:cNvSpPr/>
          <p:nvPr/>
        </p:nvSpPr>
        <p:spPr>
          <a:xfrm>
            <a:off x="1371600" y="41910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57357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597154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Computar la primera temperatura mayor a una dada; si no existe devolver el mismo valor recibido.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21078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8373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58374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8375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8376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8377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8378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58379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primerMayor(9)</a:t>
            </a:r>
          </a:p>
        </p:txBody>
      </p:sp>
      <p:sp>
        <p:nvSpPr>
          <p:cNvPr id="2" name="1 Flecha abajo"/>
          <p:cNvSpPr/>
          <p:nvPr/>
        </p:nvSpPr>
        <p:spPr>
          <a:xfrm>
            <a:off x="2057400" y="41910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9327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9397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b="1" dirty="0" smtClean="0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59399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59400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59401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59402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59403" name="9 Rectángulo"/>
          <p:cNvSpPr>
            <a:spLocks noChangeArrowheads="1"/>
          </p:cNvSpPr>
          <p:nvPr/>
        </p:nvSpPr>
        <p:spPr bwMode="auto">
          <a:xfrm>
            <a:off x="1143000" y="5340350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primerMayor(9)</a:t>
            </a:r>
          </a:p>
        </p:txBody>
      </p:sp>
      <p:sp>
        <p:nvSpPr>
          <p:cNvPr id="2" name="1 Flecha abajo"/>
          <p:cNvSpPr/>
          <p:nvPr/>
        </p:nvSpPr>
        <p:spPr>
          <a:xfrm>
            <a:off x="2671763" y="4191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3733800" y="5340350"/>
            <a:ext cx="3382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solidFill>
                  <a:srgbClr val="000000"/>
                </a:solidFill>
                <a:latin typeface="Calibri" pitchFamily="34" charset="0"/>
              </a:rPr>
              <a:t>computa 11 y termina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786447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primerMayor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  <a:endParaRPr lang="en-U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encuentre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05518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0421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60422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60423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0424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60425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60427" name="9 Rectángulo"/>
          <p:cNvSpPr>
            <a:spLocks noChangeArrowheads="1"/>
          </p:cNvSpPr>
          <p:nvPr/>
        </p:nvSpPr>
        <p:spPr bwMode="auto">
          <a:xfrm>
            <a:off x="1143000" y="5340350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primerMayor(15)</a:t>
            </a:r>
          </a:p>
        </p:txBody>
      </p:sp>
      <p:sp>
        <p:nvSpPr>
          <p:cNvPr id="2" name="1 Flecha abajo"/>
          <p:cNvSpPr/>
          <p:nvPr/>
        </p:nvSpPr>
        <p:spPr>
          <a:xfrm>
            <a:off x="5426075" y="4243388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0429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786447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primerMayor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  <a:endParaRPr lang="en-U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encuentre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3733800" y="5340350"/>
            <a:ext cx="3382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solidFill>
                  <a:srgbClr val="000000"/>
                </a:solidFill>
                <a:latin typeface="Calibri" pitchFamily="34" charset="0"/>
              </a:rPr>
              <a:t>computa 15 y termina</a:t>
            </a:r>
          </a:p>
        </p:txBody>
      </p:sp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0462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7735267" cy="41862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primerMayor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 la primera temperatura mayor a t,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 no hay una mayor a t, retorna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=false;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[dia-1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61445" name="Rectangle 11"/>
          <p:cNvSpPr>
            <a:spLocks noChangeArrowheads="1"/>
          </p:cNvSpPr>
          <p:nvPr/>
        </p:nvSpPr>
        <p:spPr bwMode="auto">
          <a:xfrm>
            <a:off x="1143000" y="50133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1446" name="Rectangle 11"/>
          <p:cNvSpPr>
            <a:spLocks noChangeArrowheads="1"/>
          </p:cNvSpPr>
          <p:nvPr/>
        </p:nvSpPr>
        <p:spPr bwMode="auto">
          <a:xfrm>
            <a:off x="1828800" y="50133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61447" name="Rectangle 11"/>
          <p:cNvSpPr>
            <a:spLocks noChangeArrowheads="1"/>
          </p:cNvSpPr>
          <p:nvPr/>
        </p:nvSpPr>
        <p:spPr bwMode="auto">
          <a:xfrm>
            <a:off x="2514600" y="50133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61448" name="Rectangle 11"/>
          <p:cNvSpPr>
            <a:spLocks noChangeArrowheads="1"/>
          </p:cNvSpPr>
          <p:nvPr/>
        </p:nvSpPr>
        <p:spPr bwMode="auto">
          <a:xfrm>
            <a:off x="3200400" y="50133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1449" name="Rectangle 11"/>
          <p:cNvSpPr>
            <a:spLocks noChangeArrowheads="1"/>
          </p:cNvSpPr>
          <p:nvPr/>
        </p:nvSpPr>
        <p:spPr bwMode="auto">
          <a:xfrm>
            <a:off x="3889375" y="50133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61450" name="Rectangle 11"/>
          <p:cNvSpPr>
            <a:spLocks noChangeArrowheads="1"/>
          </p:cNvSpPr>
          <p:nvPr/>
        </p:nvSpPr>
        <p:spPr bwMode="auto">
          <a:xfrm>
            <a:off x="4575175" y="50133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260975" y="5013325"/>
            <a:ext cx="68580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61452" name="9 Rectángulo"/>
          <p:cNvSpPr>
            <a:spLocks noChangeArrowheads="1"/>
          </p:cNvSpPr>
          <p:nvPr/>
        </p:nvSpPr>
        <p:spPr bwMode="auto">
          <a:xfrm>
            <a:off x="1143000" y="55689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primerMayor(9) retorna 11</a:t>
            </a:r>
          </a:p>
        </p:txBody>
      </p:sp>
      <p:sp>
        <p:nvSpPr>
          <p:cNvPr id="61453" name="9 Rectángulo"/>
          <p:cNvSpPr>
            <a:spLocks noChangeArrowheads="1"/>
          </p:cNvSpPr>
          <p:nvPr/>
        </p:nvSpPr>
        <p:spPr bwMode="auto">
          <a:xfrm>
            <a:off x="1143000" y="6029325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primerMayor(15) retorna 15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14317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7879283" cy="418576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primerMayor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sz="22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 la primera temperatura mayor a t,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 no hay una mayor a t, retorna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==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t)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80649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3493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63494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63495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3496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63497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3498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3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diaMayor(9)</a:t>
            </a:r>
          </a:p>
        </p:txBody>
      </p:sp>
      <p:sp>
        <p:nvSpPr>
          <p:cNvPr id="63500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8275637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Computar el número de día que corresponde la primera temperatura mayor a una dada. </a:t>
            </a:r>
            <a:endParaRPr lang="es-ES" altLang="es-AR" sz="2800" i="1" dirty="0" smtClean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2800" i="1" dirty="0" smtClean="0">
                <a:latin typeface="Calibri" pitchFamily="34" charset="0"/>
              </a:rPr>
              <a:t>Si en ningún día del período la temperatura es mayor a la dada, retorna 0.</a:t>
            </a: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s-ES" altLang="es-AR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6247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4517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64518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64519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4520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64521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4522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64523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diaMayor(9)</a:t>
            </a:r>
          </a:p>
        </p:txBody>
      </p:sp>
      <p:sp>
        <p:nvSpPr>
          <p:cNvPr id="14" name="13 Flecha abajo"/>
          <p:cNvSpPr/>
          <p:nvPr/>
        </p:nvSpPr>
        <p:spPr>
          <a:xfrm>
            <a:off x="1371600" y="43815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9 Rectángulo"/>
          <p:cNvSpPr>
            <a:spLocks noChangeArrowheads="1"/>
          </p:cNvSpPr>
          <p:nvPr/>
        </p:nvSpPr>
        <p:spPr bwMode="auto">
          <a:xfrm>
            <a:off x="1079500" y="35814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err="1">
                <a:latin typeface="Calibri" pitchFamily="34" charset="0"/>
              </a:rPr>
              <a:t>dia</a:t>
            </a:r>
            <a:r>
              <a:rPr lang="es-ES" altLang="es-AR" sz="2800" i="1" dirty="0">
                <a:latin typeface="Calibri" pitchFamily="34" charset="0"/>
              </a:rPr>
              <a:t> 1</a:t>
            </a:r>
          </a:p>
        </p:txBody>
      </p:sp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16941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5541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65542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65543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5544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65545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5546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65547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diaMayor(9)</a:t>
            </a:r>
          </a:p>
        </p:txBody>
      </p:sp>
      <p:sp>
        <p:nvSpPr>
          <p:cNvPr id="14" name="13 Flecha abajo"/>
          <p:cNvSpPr/>
          <p:nvPr/>
        </p:nvSpPr>
        <p:spPr>
          <a:xfrm>
            <a:off x="2057400" y="43434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5549" name="9 Rectángulo"/>
          <p:cNvSpPr>
            <a:spLocks noChangeArrowheads="1"/>
          </p:cNvSpPr>
          <p:nvPr/>
        </p:nvSpPr>
        <p:spPr bwMode="auto">
          <a:xfrm>
            <a:off x="1079500" y="35814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dia 2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9130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03237" y="2540208"/>
            <a:ext cx="8275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Gráficamente </a:t>
            </a:r>
            <a:r>
              <a:rPr lang="es-ES" altLang="es-AR" sz="2800" dirty="0" smtClean="0">
                <a:latin typeface="+mn-lt"/>
              </a:rPr>
              <a:t>:</a:t>
            </a:r>
            <a:endParaRPr lang="es-ES" altLang="es-AR" sz="2800" dirty="0">
              <a:latin typeface="+mn-lt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3063428"/>
            <a:ext cx="8321675" cy="224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>
                <a:solidFill>
                  <a:srgbClr val="FF0000"/>
                </a:solidFill>
              </a:rPr>
              <a:t>	  0       1        2       3       4        5      6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/>
              <a:t>	-4.0	5.0	11.0	8.0	8.0	4.0	-</a:t>
            </a:r>
            <a:r>
              <a:rPr lang="es-ES" altLang="es-AR" sz="2800" dirty="0" smtClean="0"/>
              <a:t>2.0</a:t>
            </a:r>
          </a:p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alt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1       2       3       4        5       6       7</a:t>
            </a:r>
            <a:endParaRPr lang="es-ES" altLang="es-A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3651" y="4849415"/>
            <a:ext cx="7560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Cada elemento representa la temperatura mínima de un día del período.</a:t>
            </a:r>
            <a:endParaRPr lang="es-ES" altLang="es-AR" sz="2800" dirty="0">
              <a:latin typeface="+mn-lt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13651" y="6002124"/>
            <a:ext cx="7713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Establecemos un </a:t>
            </a:r>
            <a:r>
              <a:rPr lang="es-ES" altLang="es-AR" sz="2800" b="1" dirty="0" smtClean="0">
                <a:latin typeface="+mn-lt"/>
              </a:rPr>
              <a:t>mapeo</a:t>
            </a:r>
            <a:r>
              <a:rPr lang="es-ES" altLang="es-AR" sz="2800" dirty="0" smtClean="0">
                <a:latin typeface="+mn-lt"/>
              </a:rPr>
              <a:t> entre el </a:t>
            </a:r>
            <a:r>
              <a:rPr lang="es-ES" altLang="es-AR" sz="2800" b="1" dirty="0" smtClean="0">
                <a:latin typeface="+mn-lt"/>
              </a:rPr>
              <a:t>día</a:t>
            </a:r>
            <a:r>
              <a:rPr lang="es-ES" altLang="es-AR" sz="2800" dirty="0" smtClean="0">
                <a:latin typeface="+mn-lt"/>
              </a:rPr>
              <a:t> y el </a:t>
            </a:r>
            <a:r>
              <a:rPr lang="es-ES" altLang="es-AR" sz="2800" b="1" dirty="0" smtClean="0">
                <a:latin typeface="+mn-lt"/>
              </a:rPr>
              <a:t>subíndice</a:t>
            </a:r>
            <a:r>
              <a:rPr lang="es-ES" altLang="es-AR" sz="2800" dirty="0" smtClean="0">
                <a:latin typeface="+mn-lt"/>
              </a:rPr>
              <a:t>.</a:t>
            </a:r>
            <a:endParaRPr lang="es-ES" altLang="es-AR" sz="2800" dirty="0">
              <a:latin typeface="+mn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483769" y="1415400"/>
            <a:ext cx="33843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3200" b="1" dirty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float </a:t>
            </a:r>
            <a:r>
              <a:rPr lang="en-US" altLang="es-AR" sz="3200" b="1" dirty="0" err="1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tMin</a:t>
            </a:r>
            <a:r>
              <a:rPr lang="en-US" altLang="es-AR" sz="3200" b="1" dirty="0" smtClean="0">
                <a:solidFill>
                  <a:srgbClr val="000000"/>
                </a:solidFill>
                <a:latin typeface="Courier New" pitchFamily="49" charset="0"/>
                <a:ea typeface="Batang" pitchFamily="18" charset="-127"/>
                <a:cs typeface="Courier New" pitchFamily="49" charset="0"/>
              </a:rPr>
              <a:t>[];</a:t>
            </a:r>
            <a:endParaRPr lang="en-US" altLang="es-AR" sz="3200" b="1" dirty="0">
              <a:solidFill>
                <a:srgbClr val="000000"/>
              </a:solidFill>
              <a:latin typeface="Courier New" pitchFamily="49" charset="0"/>
              <a:ea typeface="Batang" pitchFamily="18" charset="-127"/>
              <a:cs typeface="Courier New" pitchFamily="49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7199" y="44624"/>
            <a:ext cx="8207375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altLang="es-AR" sz="3600" b="1" smtClean="0"/>
              <a:t>Caso de Estudio: Estación Meteorológica</a:t>
            </a:r>
            <a:endParaRPr lang="es-AR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6554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6565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66566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66567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6568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66569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6570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3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diaMayor(9)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Computa 3</a:t>
            </a:r>
          </a:p>
        </p:txBody>
      </p:sp>
      <p:sp>
        <p:nvSpPr>
          <p:cNvPr id="14" name="13 Flecha abajo"/>
          <p:cNvSpPr/>
          <p:nvPr/>
        </p:nvSpPr>
        <p:spPr>
          <a:xfrm>
            <a:off x="2743200" y="4343400"/>
            <a:ext cx="228600" cy="381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6573" name="9 Rectángulo"/>
          <p:cNvSpPr>
            <a:spLocks noChangeArrowheads="1"/>
          </p:cNvSpPr>
          <p:nvPr/>
        </p:nvSpPr>
        <p:spPr bwMode="auto">
          <a:xfrm>
            <a:off x="1079500" y="3581400"/>
            <a:ext cx="977900" cy="5238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dia 3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12848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7589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67590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67591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7592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67593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3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diaMayor(15)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Computa 0</a:t>
            </a:r>
          </a:p>
        </p:txBody>
      </p:sp>
      <p:sp>
        <p:nvSpPr>
          <p:cNvPr id="14" name="13 Flecha abajo"/>
          <p:cNvSpPr/>
          <p:nvPr/>
        </p:nvSpPr>
        <p:spPr>
          <a:xfrm>
            <a:off x="5375275" y="4343400"/>
            <a:ext cx="228600" cy="381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50654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467544" y="1412776"/>
            <a:ext cx="7663259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diaMayor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encuentre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683568" y="4363456"/>
            <a:ext cx="7447235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sz="2800" dirty="0" smtClean="0">
                <a:latin typeface="+mn-lt"/>
              </a:rPr>
              <a:t>El </a:t>
            </a:r>
            <a:r>
              <a:rPr lang="en-US" altLang="es-AR" sz="2800" dirty="0" err="1" smtClean="0">
                <a:latin typeface="+mn-lt"/>
              </a:rPr>
              <a:t>algoritmo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puede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generalizarse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en</a:t>
            </a:r>
            <a:r>
              <a:rPr lang="en-US" altLang="es-AR" sz="2800" dirty="0" smtClean="0">
                <a:latin typeface="+mn-lt"/>
              </a:rPr>
              <a:t> un </a:t>
            </a:r>
            <a:r>
              <a:rPr lang="en-US" altLang="es-AR" sz="2800" dirty="0" err="1" smtClean="0">
                <a:latin typeface="+mn-lt"/>
              </a:rPr>
              <a:t>patrón</a:t>
            </a:r>
            <a:r>
              <a:rPr lang="en-US" altLang="es-AR" sz="2800" dirty="0" smtClean="0">
                <a:latin typeface="+mn-lt"/>
              </a:rPr>
              <a:t> que se reuse para resolver </a:t>
            </a:r>
            <a:r>
              <a:rPr lang="en-US" altLang="es-AR" sz="2800" dirty="0" err="1" smtClean="0">
                <a:latin typeface="+mn-lt"/>
              </a:rPr>
              <a:t>otros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problemas</a:t>
            </a:r>
            <a:r>
              <a:rPr lang="en-US" altLang="es-AR" sz="2800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21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Text Box 3"/>
          <p:cNvSpPr txBox="1">
            <a:spLocks noChangeArrowheads="1"/>
          </p:cNvSpPr>
          <p:nvPr/>
        </p:nvSpPr>
        <p:spPr bwMode="auto">
          <a:xfrm>
            <a:off x="384800" y="1340768"/>
            <a:ext cx="795129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diaMayor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/*Computa el día en el que se produjo la primera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 mayor a t Si no hubo ninguna retorna </a:t>
            </a:r>
            <a:endParaRPr lang="es-AR" altLang="es-AR" sz="2000" b="1" dirty="0" smtClean="0">
              <a:solidFill>
                <a:srgbClr val="0099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es-AR" altLang="es-AR" sz="20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s-AR" altLang="es-AR" sz="2000" b="1" dirty="0">
              <a:solidFill>
                <a:srgbClr val="0099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=false;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26278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11525" y="6534150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s-ES" dirty="0" smtClean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73088" y="4271963"/>
            <a:ext cx="616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t=10 debe computar true</a:t>
            </a:r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82756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>
                <a:latin typeface="Calibri" pitchFamily="34" charset="0"/>
              </a:rPr>
              <a:t>Decide si la temperatura de dos días seguidos fue mayor a t. </a:t>
            </a:r>
          </a:p>
          <a:p>
            <a:pPr algn="l" eaLnBrk="1" hangingPunct="1">
              <a:spcBef>
                <a:spcPct val="0"/>
              </a:spcBef>
            </a:pPr>
            <a:endParaRPr lang="es-ES" altLang="es-AR" i="1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>
              <a:latin typeface="Arial Unicode MS" pitchFamily="34" charset="-128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522288" y="2209800"/>
            <a:ext cx="685800" cy="5492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solidFill>
                  <a:srgbClr val="000000"/>
                </a:solidFill>
                <a:latin typeface="Times New Roman" pitchFamily="18" charset="0"/>
              </a:rPr>
              <a:t>14.5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208088" y="2209800"/>
            <a:ext cx="685800" cy="5492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70664" name="Rectangle 11"/>
          <p:cNvSpPr>
            <a:spLocks noChangeArrowheads="1"/>
          </p:cNvSpPr>
          <p:nvPr/>
        </p:nvSpPr>
        <p:spPr bwMode="auto">
          <a:xfrm>
            <a:off x="1893888" y="22098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65" name="Rectangle 11"/>
          <p:cNvSpPr>
            <a:spLocks noChangeArrowheads="1"/>
          </p:cNvSpPr>
          <p:nvPr/>
        </p:nvSpPr>
        <p:spPr bwMode="auto">
          <a:xfrm>
            <a:off x="2579688" y="22098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70666" name="Rectangle 11"/>
          <p:cNvSpPr>
            <a:spLocks noChangeArrowheads="1"/>
          </p:cNvSpPr>
          <p:nvPr/>
        </p:nvSpPr>
        <p:spPr bwMode="auto">
          <a:xfrm>
            <a:off x="3268663" y="22098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8.5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3954463" y="22098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70668" name="Rectangle 11"/>
          <p:cNvSpPr>
            <a:spLocks noChangeArrowheads="1"/>
          </p:cNvSpPr>
          <p:nvPr/>
        </p:nvSpPr>
        <p:spPr bwMode="auto">
          <a:xfrm>
            <a:off x="4640263" y="22098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70669" name="Rectangle 11"/>
          <p:cNvSpPr>
            <a:spLocks noChangeArrowheads="1"/>
          </p:cNvSpPr>
          <p:nvPr/>
        </p:nvSpPr>
        <p:spPr bwMode="auto">
          <a:xfrm>
            <a:off x="533400" y="2955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14.5</a:t>
            </a:r>
          </a:p>
        </p:txBody>
      </p:sp>
      <p:sp>
        <p:nvSpPr>
          <p:cNvPr id="70670" name="Rectangle 11"/>
          <p:cNvSpPr>
            <a:spLocks noChangeArrowheads="1"/>
          </p:cNvSpPr>
          <p:nvPr/>
        </p:nvSpPr>
        <p:spPr bwMode="auto">
          <a:xfrm>
            <a:off x="1219200" y="2955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71" name="Rectangle 11"/>
          <p:cNvSpPr>
            <a:spLocks noChangeArrowheads="1"/>
          </p:cNvSpPr>
          <p:nvPr/>
        </p:nvSpPr>
        <p:spPr bwMode="auto">
          <a:xfrm>
            <a:off x="1905000" y="2955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72" name="Rectangle 11"/>
          <p:cNvSpPr>
            <a:spLocks noChangeArrowheads="1"/>
          </p:cNvSpPr>
          <p:nvPr/>
        </p:nvSpPr>
        <p:spPr bwMode="auto">
          <a:xfrm>
            <a:off x="2590800" y="2955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70673" name="Rectangle 11"/>
          <p:cNvSpPr>
            <a:spLocks noChangeArrowheads="1"/>
          </p:cNvSpPr>
          <p:nvPr/>
        </p:nvSpPr>
        <p:spPr bwMode="auto">
          <a:xfrm>
            <a:off x="3279775" y="2955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8.5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3965575" y="2955925"/>
            <a:ext cx="685800" cy="5492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4651375" y="2955925"/>
            <a:ext cx="685800" cy="5492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70676" name="Rectangle 11"/>
          <p:cNvSpPr>
            <a:spLocks noChangeArrowheads="1"/>
          </p:cNvSpPr>
          <p:nvPr/>
        </p:nvSpPr>
        <p:spPr bwMode="auto">
          <a:xfrm>
            <a:off x="533400" y="3717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14.5</a:t>
            </a:r>
          </a:p>
        </p:txBody>
      </p:sp>
      <p:sp>
        <p:nvSpPr>
          <p:cNvPr id="70677" name="Rectangle 11"/>
          <p:cNvSpPr>
            <a:spLocks noChangeArrowheads="1"/>
          </p:cNvSpPr>
          <p:nvPr/>
        </p:nvSpPr>
        <p:spPr bwMode="auto">
          <a:xfrm>
            <a:off x="1219200" y="3717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78" name="Rectangle 11"/>
          <p:cNvSpPr>
            <a:spLocks noChangeArrowheads="1"/>
          </p:cNvSpPr>
          <p:nvPr/>
        </p:nvSpPr>
        <p:spPr bwMode="auto">
          <a:xfrm>
            <a:off x="1905000" y="3717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79" name="Rectangle 11"/>
          <p:cNvSpPr>
            <a:spLocks noChangeArrowheads="1"/>
          </p:cNvSpPr>
          <p:nvPr/>
        </p:nvSpPr>
        <p:spPr bwMode="auto">
          <a:xfrm>
            <a:off x="2590800" y="3717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3279775" y="3717925"/>
            <a:ext cx="685800" cy="5492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solidFill>
                  <a:srgbClr val="000000"/>
                </a:solidFill>
                <a:latin typeface="Times New Roman" pitchFamily="18" charset="0"/>
              </a:rPr>
              <a:t>12.5</a:t>
            </a: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3965575" y="3717925"/>
            <a:ext cx="685800" cy="5492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solidFill>
                  <a:srgbClr val="000000"/>
                </a:solidFill>
                <a:latin typeface="Times New Roman" pitchFamily="18" charset="0"/>
              </a:rPr>
              <a:t>10.5</a:t>
            </a:r>
          </a:p>
        </p:txBody>
      </p:sp>
      <p:sp>
        <p:nvSpPr>
          <p:cNvPr id="70682" name="Rectangle 11"/>
          <p:cNvSpPr>
            <a:spLocks noChangeArrowheads="1"/>
          </p:cNvSpPr>
          <p:nvPr/>
        </p:nvSpPr>
        <p:spPr bwMode="auto">
          <a:xfrm>
            <a:off x="4651375" y="37179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649288" y="5481638"/>
            <a:ext cx="616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t=12 debe computar false</a:t>
            </a:r>
          </a:p>
        </p:txBody>
      </p:sp>
      <p:sp>
        <p:nvSpPr>
          <p:cNvPr id="70684" name="Rectangle 11"/>
          <p:cNvSpPr>
            <a:spLocks noChangeArrowheads="1"/>
          </p:cNvSpPr>
          <p:nvPr/>
        </p:nvSpPr>
        <p:spPr bwMode="auto">
          <a:xfrm>
            <a:off x="609600" y="49276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14.5</a:t>
            </a:r>
          </a:p>
        </p:txBody>
      </p:sp>
      <p:sp>
        <p:nvSpPr>
          <p:cNvPr id="70685" name="Rectangle 11"/>
          <p:cNvSpPr>
            <a:spLocks noChangeArrowheads="1"/>
          </p:cNvSpPr>
          <p:nvPr/>
        </p:nvSpPr>
        <p:spPr bwMode="auto">
          <a:xfrm>
            <a:off x="1295400" y="49276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86" name="Rectangle 11"/>
          <p:cNvSpPr>
            <a:spLocks noChangeArrowheads="1"/>
          </p:cNvSpPr>
          <p:nvPr/>
        </p:nvSpPr>
        <p:spPr bwMode="auto">
          <a:xfrm>
            <a:off x="1981200" y="49276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70687" name="Rectangle 11"/>
          <p:cNvSpPr>
            <a:spLocks noChangeArrowheads="1"/>
          </p:cNvSpPr>
          <p:nvPr/>
        </p:nvSpPr>
        <p:spPr bwMode="auto">
          <a:xfrm>
            <a:off x="2667000" y="49276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70688" name="Rectangle 11"/>
          <p:cNvSpPr>
            <a:spLocks noChangeArrowheads="1"/>
          </p:cNvSpPr>
          <p:nvPr/>
        </p:nvSpPr>
        <p:spPr bwMode="auto">
          <a:xfrm>
            <a:off x="3355975" y="49276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Times New Roman" pitchFamily="18" charset="0"/>
              </a:rPr>
              <a:t>12.5</a:t>
            </a:r>
            <a:endParaRPr lang="es-AR" altLang="es-A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89" name="Rectangle 11"/>
          <p:cNvSpPr>
            <a:spLocks noChangeArrowheads="1"/>
          </p:cNvSpPr>
          <p:nvPr/>
        </p:nvSpPr>
        <p:spPr bwMode="auto">
          <a:xfrm>
            <a:off x="4041775" y="49276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10.5</a:t>
            </a:r>
          </a:p>
        </p:txBody>
      </p:sp>
      <p:sp>
        <p:nvSpPr>
          <p:cNvPr id="70690" name="Rectangle 11"/>
          <p:cNvSpPr>
            <a:spLocks noChangeArrowheads="1"/>
          </p:cNvSpPr>
          <p:nvPr/>
        </p:nvSpPr>
        <p:spPr bwMode="auto">
          <a:xfrm>
            <a:off x="4727575" y="49276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38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79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7798891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dosSeguidos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excepto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último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y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propiedad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  <a:endParaRPr lang="en-U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siguiente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propiedad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83568" y="4363456"/>
            <a:ext cx="7447235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sz="2800" dirty="0" smtClean="0">
                <a:latin typeface="+mn-lt"/>
              </a:rPr>
              <a:t>Al </a:t>
            </a:r>
            <a:r>
              <a:rPr lang="en-US" altLang="es-AR" sz="2800" dirty="0" err="1" smtClean="0">
                <a:latin typeface="+mn-lt"/>
              </a:rPr>
              <a:t>implementar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esta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solución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en</a:t>
            </a:r>
            <a:r>
              <a:rPr lang="en-US" altLang="es-AR" sz="2800" dirty="0" smtClean="0">
                <a:latin typeface="+mn-lt"/>
              </a:rPr>
              <a:t> Java </a:t>
            </a:r>
            <a:r>
              <a:rPr lang="en-US" altLang="es-AR" sz="2800" dirty="0" err="1" smtClean="0">
                <a:latin typeface="+mn-lt"/>
              </a:rPr>
              <a:t>es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importante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considerar</a:t>
            </a:r>
            <a:r>
              <a:rPr lang="en-US" altLang="es-AR" sz="2800" dirty="0" smtClean="0">
                <a:latin typeface="+mn-lt"/>
              </a:rPr>
              <a:t> la </a:t>
            </a:r>
            <a:r>
              <a:rPr lang="en-US" altLang="es-AR" sz="2800" dirty="0" err="1" smtClean="0">
                <a:latin typeface="+mn-lt"/>
              </a:rPr>
              <a:t>condición</a:t>
            </a:r>
            <a:r>
              <a:rPr lang="en-US" altLang="es-AR" sz="2800" dirty="0" smtClean="0">
                <a:latin typeface="+mn-lt"/>
              </a:rPr>
              <a:t> de </a:t>
            </a:r>
            <a:r>
              <a:rPr lang="en-US" altLang="es-AR" sz="2800" dirty="0" err="1" smtClean="0">
                <a:latin typeface="+mn-lt"/>
              </a:rPr>
              <a:t>terminación</a:t>
            </a:r>
            <a:r>
              <a:rPr lang="en-US" altLang="es-AR" sz="2800" dirty="0" smtClean="0">
                <a:latin typeface="+mn-lt"/>
              </a:rPr>
              <a:t> de la </a:t>
            </a:r>
            <a:r>
              <a:rPr lang="en-US" altLang="es-AR" sz="2800" dirty="0" err="1" smtClean="0">
                <a:latin typeface="+mn-lt"/>
              </a:rPr>
              <a:t>iteración</a:t>
            </a:r>
            <a:r>
              <a:rPr lang="en-US" altLang="es-AR" sz="2800" dirty="0" smtClean="0">
                <a:latin typeface="+mn-lt"/>
              </a:rPr>
              <a:t>, </a:t>
            </a:r>
            <a:r>
              <a:rPr lang="en-US" altLang="es-AR" sz="2800" dirty="0" err="1" smtClean="0">
                <a:latin typeface="+mn-lt"/>
              </a:rPr>
              <a:t>ya</a:t>
            </a:r>
            <a:r>
              <a:rPr lang="en-US" altLang="es-AR" sz="2800" dirty="0" smtClean="0">
                <a:latin typeface="+mn-lt"/>
              </a:rPr>
              <a:t> que el </a:t>
            </a:r>
            <a:r>
              <a:rPr lang="en-US" altLang="es-AR" sz="2800" dirty="0" err="1" smtClean="0">
                <a:latin typeface="+mn-lt"/>
              </a:rPr>
              <a:t>último</a:t>
            </a:r>
            <a:r>
              <a:rPr lang="en-US" altLang="es-AR" sz="2800" dirty="0" smtClean="0">
                <a:latin typeface="+mn-lt"/>
              </a:rPr>
              <a:t> </a:t>
            </a:r>
            <a:r>
              <a:rPr lang="en-US" altLang="es-AR" sz="2800" dirty="0" err="1" smtClean="0">
                <a:latin typeface="+mn-lt"/>
              </a:rPr>
              <a:t>elemento</a:t>
            </a:r>
            <a:r>
              <a:rPr lang="en-US" altLang="es-AR" sz="2800" dirty="0" smtClean="0">
                <a:latin typeface="+mn-lt"/>
              </a:rPr>
              <a:t> de la </a:t>
            </a:r>
            <a:r>
              <a:rPr lang="en-US" altLang="es-AR" sz="2800" dirty="0" err="1" smtClean="0">
                <a:latin typeface="+mn-lt"/>
              </a:rPr>
              <a:t>estructura</a:t>
            </a:r>
            <a:r>
              <a:rPr lang="en-US" altLang="es-AR" sz="2800" dirty="0" smtClean="0">
                <a:latin typeface="+mn-lt"/>
              </a:rPr>
              <a:t> no </a:t>
            </a:r>
            <a:r>
              <a:rPr lang="en-US" altLang="es-AR" sz="2800" dirty="0" err="1" smtClean="0">
                <a:latin typeface="+mn-lt"/>
              </a:rPr>
              <a:t>tiene</a:t>
            </a:r>
            <a:r>
              <a:rPr lang="en-US" altLang="es-AR" sz="2800" dirty="0" smtClean="0">
                <a:latin typeface="+mn-lt"/>
              </a:rPr>
              <a:t> un “</a:t>
            </a:r>
            <a:r>
              <a:rPr lang="en-US" altLang="es-AR" sz="2800" dirty="0" err="1" smtClean="0">
                <a:latin typeface="+mn-lt"/>
              </a:rPr>
              <a:t>siguiente</a:t>
            </a:r>
            <a:r>
              <a:rPr lang="en-US" altLang="es-AR" sz="2800" dirty="0" smtClean="0">
                <a:latin typeface="+mn-lt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178636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529705" y="1412776"/>
            <a:ext cx="7879283" cy="366254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dosSeguidos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hay dos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seguidos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con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dos=false;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=0;dia&lt;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()-1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&amp;&amp;!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dos;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]&gt;t)&amp;&amp;(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[dia+1]&gt;t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dos = true;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dos;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644008" y="4221088"/>
            <a:ext cx="3519488" cy="4603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 smtClean="0">
                <a:solidFill>
                  <a:srgbClr val="FF0000"/>
                </a:solidFill>
                <a:latin typeface="Arial Unicode MS" pitchFamily="34" charset="-128"/>
              </a:rPr>
              <a:t> no </a:t>
            </a: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endParaRPr lang="en-US" altLang="es-AR" b="1" dirty="0" smtClean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98087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smtClean="0">
                <a:latin typeface="+mj-lt"/>
              </a:rPr>
              <a:t>TempMinEstacion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+mj-lt"/>
              </a:rPr>
              <a:t>float</a:t>
            </a:r>
            <a:r>
              <a:rPr lang="es-AR" altLang="es-AR" sz="2000" dirty="0" smtClean="0">
                <a:latin typeface="+mj-lt"/>
              </a:rPr>
              <a:t> [] </a:t>
            </a:r>
            <a:r>
              <a:rPr lang="es-AR" altLang="es-AR" sz="2000" dirty="0" err="1" smtClean="0">
                <a:latin typeface="+mj-lt"/>
              </a:rPr>
              <a:t>tMin</a:t>
            </a:r>
            <a:endParaRPr lang="es-AR" altLang="es-AR" sz="2000" dirty="0" smtClean="0">
              <a:latin typeface="+mj-lt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4638" y="2193924"/>
            <a:ext cx="5165725" cy="4547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/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obtenerTempMin</a:t>
            </a:r>
            <a:r>
              <a:rPr lang="es-AR" altLang="es-AR" sz="2000" dirty="0"/>
              <a:t>(d : entero):real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cantDias</a:t>
            </a:r>
            <a:r>
              <a:rPr lang="es-AR" altLang="es-AR" sz="2000" dirty="0"/>
              <a:t> ()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mayorTempMin</a:t>
            </a:r>
            <a:r>
              <a:rPr lang="es-AR" altLang="es-AR" sz="2000" dirty="0"/>
              <a:t> 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promedioTempMin</a:t>
            </a:r>
            <a:r>
              <a:rPr lang="es-AR" altLang="es-AR" sz="2000" dirty="0"/>
              <a:t> 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cantHeladas</a:t>
            </a:r>
            <a:r>
              <a:rPr lang="es-AR" altLang="es-AR" sz="2000" dirty="0"/>
              <a:t>()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huboHeladas</a:t>
            </a:r>
            <a:r>
              <a:rPr lang="es-AR" altLang="es-AR" sz="2000" dirty="0"/>
              <a:t> () : </a:t>
            </a:r>
            <a:r>
              <a:rPr lang="es-AR" altLang="es-AR" sz="2000" dirty="0" err="1" smtClean="0"/>
              <a:t>boolean</a:t>
            </a:r>
            <a:endParaRPr lang="es-AR" altLang="es-AR" sz="2000" dirty="0" smtClean="0"/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000" dirty="0" smtClean="0"/>
              <a:t>…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ES" altLang="es-AR" sz="2000" dirty="0"/>
          </a:p>
          <a:p>
            <a:pPr algn="l" eaLnBrk="1" hangingPunct="1">
              <a:spcBef>
                <a:spcPct val="15000"/>
              </a:spcBef>
              <a:buNone/>
            </a:pPr>
            <a:r>
              <a:rPr lang="es-ES_tradnl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equals</a:t>
            </a:r>
            <a:r>
              <a:rPr lang="es-ES_tradnl" altLang="es-AR" sz="2000" dirty="0">
                <a:solidFill>
                  <a:srgbClr val="FF0000"/>
                </a:solidFill>
                <a:latin typeface="Arial Unicode MS" pitchFamily="34" charset="-128"/>
              </a:rPr>
              <a:t>(</a:t>
            </a:r>
            <a:r>
              <a:rPr lang="es-ES_tradnl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e:TempMinEstacion</a:t>
            </a:r>
            <a:r>
              <a:rPr lang="es-ES_tradnl" altLang="es-AR" sz="2000" dirty="0">
                <a:solidFill>
                  <a:srgbClr val="FF0000"/>
                </a:solidFill>
                <a:latin typeface="Arial Unicode MS" pitchFamily="34" charset="-128"/>
              </a:rPr>
              <a:t>):</a:t>
            </a:r>
            <a:r>
              <a:rPr lang="es-ES_tradnl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boolean</a:t>
            </a:r>
            <a:endParaRPr lang="es-AR" altLang="es-AR" sz="2000" dirty="0">
              <a:solidFill>
                <a:srgbClr val="FF0000"/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ES" altLang="es-AR" sz="2000" dirty="0" smtClean="0"/>
          </a:p>
          <a:p>
            <a:pPr algn="l" eaLnBrk="1" hangingPunct="1">
              <a:spcBef>
                <a:spcPct val="15000"/>
              </a:spcBef>
              <a:buFontTx/>
              <a:buNone/>
            </a:pPr>
            <a:endParaRPr lang="es-AR" altLang="es-AR" sz="2000" dirty="0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flipH="1" flipV="1">
            <a:off x="5618809" y="4725144"/>
            <a:ext cx="3057646" cy="15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s-ES_tradnl" altLang="es-AR" sz="1600" dirty="0" err="1">
                <a:solidFill>
                  <a:srgbClr val="FF0000"/>
                </a:solidFill>
                <a:latin typeface="Arial Unicode MS" pitchFamily="34" charset="-128"/>
              </a:rPr>
              <a:t>equals</a:t>
            </a:r>
            <a:r>
              <a:rPr lang="es-ES_tradnl" altLang="es-AR" sz="1600" dirty="0">
                <a:solidFill>
                  <a:srgbClr val="FF0000"/>
                </a:solidFill>
                <a:latin typeface="Arial Unicode MS" pitchFamily="34" charset="-128"/>
              </a:rPr>
              <a:t>(</a:t>
            </a:r>
            <a:r>
              <a:rPr lang="es-ES_tradnl" altLang="es-AR" sz="1600" dirty="0" err="1">
                <a:solidFill>
                  <a:srgbClr val="FF0000"/>
                </a:solidFill>
                <a:latin typeface="Arial Unicode MS" pitchFamily="34" charset="-128"/>
              </a:rPr>
              <a:t>e:TempMinEstacion</a:t>
            </a:r>
            <a:r>
              <a:rPr lang="es-ES_tradnl" altLang="es-AR" sz="1600" dirty="0" smtClean="0">
                <a:solidFill>
                  <a:srgbClr val="FF0000"/>
                </a:solidFill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_tradnl" altLang="es-AR" sz="1600" dirty="0" smtClean="0">
                <a:solidFill>
                  <a:srgbClr val="FF0000"/>
                </a:solidFill>
                <a:latin typeface="Arial Unicode MS" pitchFamily="34" charset="-128"/>
              </a:rPr>
              <a:t>:</a:t>
            </a:r>
            <a:r>
              <a:rPr lang="es-ES_tradnl" altLang="es-AR" sz="1600" dirty="0" err="1">
                <a:solidFill>
                  <a:srgbClr val="FF0000"/>
                </a:solidFill>
                <a:latin typeface="Arial Unicode MS" pitchFamily="34" charset="-128"/>
              </a:rPr>
              <a:t>boolean</a:t>
            </a:r>
            <a:endParaRPr lang="es-AR" altLang="es-AR" sz="1600" dirty="0">
              <a:solidFill>
                <a:srgbClr val="FF0000"/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Computa </a:t>
            </a:r>
            <a:r>
              <a:rPr lang="es-AR" altLang="es-AR" sz="1600" dirty="0">
                <a:latin typeface="Arial" panose="020B0604020202020204" pitchFamily="34" charset="0"/>
                <a:cs typeface="Arial" panose="020B0604020202020204" pitchFamily="34" charset="0"/>
              </a:rPr>
              <a:t>true si y solo </a:t>
            </a:r>
            <a:r>
              <a:rPr lang="es-AR" alt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sz="1600" dirty="0">
                <a:latin typeface="Arial" panose="020B0604020202020204" pitchFamily="34" charset="0"/>
                <a:cs typeface="Arial" panose="020B0604020202020204" pitchFamily="34" charset="0"/>
              </a:rPr>
              <a:t>coinciden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" panose="020B0604020202020204" pitchFamily="34" charset="0"/>
                <a:cs typeface="Arial" panose="020B0604020202020204" pitchFamily="34" charset="0"/>
              </a:rPr>
              <a:t>las temperaturas de las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" panose="020B0604020202020204" pitchFamily="34" charset="0"/>
                <a:cs typeface="Arial" panose="020B0604020202020204" pitchFamily="34" charset="0"/>
              </a:rPr>
              <a:t>dos estaciones día a día</a:t>
            </a:r>
          </a:p>
        </p:txBody>
      </p:sp>
    </p:spTree>
    <p:extLst>
      <p:ext uri="{BB962C8B-B14F-4D97-AF65-F5344CB8AC3E}">
        <p14:creationId xmlns:p14="http://schemas.microsoft.com/office/powerpoint/2010/main" val="7168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1567930" y="2184977"/>
            <a:ext cx="661987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904355" y="2184977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218805" y="2184977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564755" y="2912052"/>
            <a:ext cx="661987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99592" y="291205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79205" y="2912052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214042" y="291205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531792" y="216910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874567" y="216910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5846242" y="216910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182667" y="2169102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528617" y="2912052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871392" y="2912052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5843067" y="2912052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3.0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177905" y="2912052"/>
            <a:ext cx="661987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71500" y="1127622"/>
            <a:ext cx="4087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Algunos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Casos</a:t>
            </a:r>
            <a:r>
              <a:rPr lang="en-US" altLang="es-AR" dirty="0">
                <a:solidFill>
                  <a:srgbClr val="0066FF"/>
                </a:solidFill>
                <a:latin typeface="Arial Unicode MS" pitchFamily="34" charset="-128"/>
              </a:rPr>
              <a:t> de </a:t>
            </a:r>
            <a:r>
              <a:rPr lang="en-US" altLang="es-AR" dirty="0" err="1">
                <a:solidFill>
                  <a:srgbClr val="0066FF"/>
                </a:solidFill>
                <a:latin typeface="Arial Unicode MS" pitchFamily="34" charset="-128"/>
              </a:rPr>
              <a:t>Prueba</a:t>
            </a:r>
            <a:endParaRPr lang="en-US" altLang="es-AR" dirty="0">
              <a:solidFill>
                <a:srgbClr val="0066FF"/>
              </a:solidFill>
              <a:latin typeface="Arial Unicode MS" pitchFamily="34" charset="-128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1579265" y="410753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922040" y="410753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2893715" y="4107532"/>
            <a:ext cx="661988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230140" y="4107532"/>
            <a:ext cx="660400" cy="6365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584028" y="4880645"/>
            <a:ext cx="661987" cy="6365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926803" y="4880645"/>
            <a:ext cx="661987" cy="6365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898478" y="4880645"/>
            <a:ext cx="661987" cy="6365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2234903" y="4880645"/>
            <a:ext cx="660400" cy="6365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8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92047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Text Box 3"/>
          <p:cNvSpPr txBox="1">
            <a:spLocks noChangeArrowheads="1"/>
          </p:cNvSpPr>
          <p:nvPr/>
        </p:nvSpPr>
        <p:spPr bwMode="auto">
          <a:xfrm>
            <a:off x="365125" y="1050925"/>
            <a:ext cx="7807275" cy="418576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equals(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TempMinEstacion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true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solo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sí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coinciden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las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las dos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estaciones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iguales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()==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e.cantDias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float t;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t =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e.obtenerTempMin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(i+1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 ==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38139" y="5229200"/>
            <a:ext cx="78342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Calibri" pitchFamily="34" charset="0"/>
                <a:cs typeface="Calibri" pitchFamily="34" charset="0"/>
              </a:rPr>
              <a:t>Observe que </a:t>
            </a:r>
            <a:r>
              <a:rPr lang="es-ES" altLang="es-AR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e</a:t>
            </a:r>
            <a:r>
              <a:rPr lang="es-ES" altLang="es-AR" dirty="0">
                <a:latin typeface="Calibri" pitchFamily="34" charset="0"/>
                <a:cs typeface="Calibri" pitchFamily="34" charset="0"/>
              </a:rPr>
              <a:t> es una referencia a un objeto de clase </a:t>
            </a:r>
            <a:r>
              <a:rPr lang="es-ES" altLang="es-AR" b="1" dirty="0" err="1">
                <a:latin typeface="Calibri" pitchFamily="34" charset="0"/>
                <a:cs typeface="Calibri" pitchFamily="34" charset="0"/>
              </a:rPr>
              <a:t>TempMinEstacion</a:t>
            </a:r>
            <a:r>
              <a:rPr lang="es-ES" altLang="es-AR" dirty="0">
                <a:latin typeface="Calibri" pitchFamily="34" charset="0"/>
                <a:cs typeface="Calibri" pitchFamily="34" charset="0"/>
              </a:rPr>
              <a:t>, puede recibir cualquiera de los mensajes provistos por la clase. </a:t>
            </a:r>
            <a:endParaRPr lang="es-ES" altLang="es-AR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es-ES" altLang="es-AR" dirty="0">
                <a:latin typeface="Calibri" pitchFamily="34" charset="0"/>
                <a:cs typeface="Calibri" pitchFamily="34" charset="0"/>
              </a:rPr>
              <a:t>variable </a:t>
            </a:r>
            <a:r>
              <a:rPr lang="es-ES" altLang="es-AR" b="1" dirty="0" err="1">
                <a:latin typeface="Calibri" pitchFamily="34" charset="0"/>
                <a:cs typeface="Calibri" pitchFamily="34" charset="0"/>
              </a:rPr>
              <a:t>tMin</a:t>
            </a:r>
            <a:r>
              <a:rPr lang="es-ES" altLang="es-AR" dirty="0">
                <a:latin typeface="Calibri" pitchFamily="34" charset="0"/>
                <a:cs typeface="Calibri" pitchFamily="34" charset="0"/>
              </a:rPr>
              <a:t> mantiene una referencia a un arreglo. </a:t>
            </a:r>
            <a:endParaRPr lang="es-AR" altLang="es-A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65152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mtClean="0">
                <a:latin typeface="+mn-lt"/>
              </a:rPr>
              <a:t>TempMinEstacion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err="1" smtClean="0">
                <a:latin typeface="+mn-lt"/>
              </a:rPr>
              <a:t>float</a:t>
            </a:r>
            <a:r>
              <a:rPr lang="es-AR" altLang="es-AR" dirty="0" smtClean="0">
                <a:latin typeface="+mn-lt"/>
              </a:rPr>
              <a:t> [] </a:t>
            </a:r>
            <a:r>
              <a:rPr lang="es-AR" altLang="es-AR" dirty="0" err="1" smtClean="0">
                <a:latin typeface="+mn-lt"/>
              </a:rPr>
              <a:t>tMin</a:t>
            </a:r>
            <a:endParaRPr lang="es-AR" altLang="es-AR" dirty="0" smtClean="0">
              <a:latin typeface="+mn-lt"/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274638" y="2193925"/>
            <a:ext cx="5165725" cy="18831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AR" altLang="es-AR" smtClean="0">
              <a:latin typeface="+mn-lt"/>
            </a:endParaRP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365125" y="2422525"/>
            <a:ext cx="51429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latin typeface="+mn-lt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err="1" smtClean="0">
                <a:latin typeface="+mn-lt"/>
              </a:rPr>
              <a:t>TempMinEstacion</a:t>
            </a:r>
            <a:r>
              <a:rPr lang="es-AR" altLang="es-AR" dirty="0" smtClean="0">
                <a:latin typeface="+mn-lt"/>
              </a:rPr>
              <a:t> (</a:t>
            </a:r>
            <a:r>
              <a:rPr lang="es-AR" altLang="es-AR" dirty="0" err="1" smtClean="0">
                <a:latin typeface="+mn-lt"/>
              </a:rPr>
              <a:t>cant</a:t>
            </a:r>
            <a:r>
              <a:rPr lang="es-AR" altLang="es-AR" dirty="0" smtClean="0">
                <a:latin typeface="+mn-lt"/>
              </a:rPr>
              <a:t>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dirty="0" smtClean="0">
                <a:latin typeface="+mn-lt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s-AR" dirty="0" err="1" smtClean="0">
                <a:solidFill>
                  <a:srgbClr val="FF0000"/>
                </a:solidFill>
                <a:latin typeface="+mn-lt"/>
              </a:rPr>
              <a:t>establecerTempMin</a:t>
            </a:r>
            <a:r>
              <a:rPr lang="en-US" altLang="es-AR" dirty="0" smtClean="0">
                <a:solidFill>
                  <a:srgbClr val="FF0000"/>
                </a:solidFill>
                <a:latin typeface="+mn-lt"/>
              </a:rPr>
              <a:t> (d:entero, t : real)</a:t>
            </a:r>
            <a:endParaRPr lang="es-AR" altLang="es-AR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 flipH="1" flipV="1">
            <a:off x="5652120" y="1340768"/>
            <a:ext cx="3203450" cy="155416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err="1">
                <a:latin typeface="+mn-lt"/>
              </a:rPr>
              <a:t>TempMinEstacion</a:t>
            </a:r>
            <a:r>
              <a:rPr lang="es-AR" altLang="es-AR" sz="1800" dirty="0">
                <a:latin typeface="+mn-lt"/>
              </a:rPr>
              <a:t> (</a:t>
            </a:r>
            <a:r>
              <a:rPr lang="es-AR" altLang="es-AR" sz="1800" dirty="0" err="1">
                <a:latin typeface="+mn-lt"/>
              </a:rPr>
              <a:t>cant</a:t>
            </a:r>
            <a:r>
              <a:rPr lang="es-AR" altLang="es-AR" sz="1800" dirty="0">
                <a:latin typeface="+mn-lt"/>
              </a:rPr>
              <a:t> : </a:t>
            </a:r>
            <a:r>
              <a:rPr lang="es-AR" altLang="es-AR" sz="1800" dirty="0" smtClean="0">
                <a:latin typeface="+mn-lt"/>
              </a:rPr>
              <a:t>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+mn-lt"/>
              </a:rPr>
              <a:t>Crea una estructura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+mn-lt"/>
              </a:rPr>
              <a:t>para mantener las temperaturas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 smtClean="0">
                <a:latin typeface="+mn-lt"/>
              </a:rPr>
              <a:t>de </a:t>
            </a:r>
            <a:r>
              <a:rPr lang="es-AR" altLang="es-AR" sz="1800" dirty="0" err="1" smtClean="0">
                <a:latin typeface="+mn-lt"/>
              </a:rPr>
              <a:t>cant</a:t>
            </a:r>
            <a:r>
              <a:rPr lang="es-AR" altLang="es-AR" sz="1800" dirty="0" smtClean="0">
                <a:latin typeface="+mn-lt"/>
              </a:rPr>
              <a:t> días, requiere </a:t>
            </a:r>
            <a:r>
              <a:rPr lang="es-AR" altLang="es-AR" sz="1800" dirty="0" err="1" smtClean="0">
                <a:latin typeface="+mn-lt"/>
              </a:rPr>
              <a:t>cant</a:t>
            </a:r>
            <a:r>
              <a:rPr lang="es-AR" altLang="es-AR" sz="1800" dirty="0" smtClean="0">
                <a:latin typeface="+mn-lt"/>
              </a:rPr>
              <a:t>&gt;0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flipH="1" flipV="1">
            <a:off x="5652120" y="2924944"/>
            <a:ext cx="3224088" cy="122413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s-AR" sz="1800" dirty="0" err="1">
                <a:latin typeface="+mn-lt"/>
              </a:rPr>
              <a:t>establecerTempMin</a:t>
            </a:r>
            <a:r>
              <a:rPr lang="en-US" altLang="es-AR" sz="1800" dirty="0">
                <a:latin typeface="+mn-lt"/>
              </a:rPr>
              <a:t> (d : </a:t>
            </a:r>
            <a:r>
              <a:rPr lang="en-US" altLang="es-AR" sz="1800" dirty="0" err="1">
                <a:latin typeface="+mn-lt"/>
              </a:rPr>
              <a:t>entero</a:t>
            </a:r>
            <a:r>
              <a:rPr lang="en-US" altLang="es-AR" sz="1800" dirty="0">
                <a:latin typeface="+mn-lt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s-AR" sz="1800" dirty="0">
                <a:latin typeface="+mn-lt"/>
              </a:rPr>
              <a:t>                                      t : real)</a:t>
            </a:r>
            <a:endParaRPr lang="es-AR" altLang="es-AR" sz="1800" dirty="0">
              <a:latin typeface="+mn-lt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dirty="0">
                <a:latin typeface="+mn-lt"/>
              </a:rPr>
              <a:t>r</a:t>
            </a:r>
            <a:r>
              <a:rPr lang="es-AR" altLang="es-AR" sz="1800" dirty="0" smtClean="0">
                <a:latin typeface="+mn-lt"/>
              </a:rPr>
              <a:t>equiere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 smtClean="0">
                <a:latin typeface="+mn-lt"/>
              </a:rPr>
              <a:t>1</a:t>
            </a:r>
            <a:r>
              <a:rPr lang="es-ES" altLang="es-AR" sz="1800" dirty="0">
                <a:latin typeface="+mn-lt"/>
              </a:rPr>
              <a:t>&lt;=d&lt;=</a:t>
            </a:r>
            <a:r>
              <a:rPr lang="es-ES" altLang="es-AR" sz="1800" dirty="0" err="1">
                <a:latin typeface="+mn-lt"/>
              </a:rPr>
              <a:t>cantDias</a:t>
            </a:r>
            <a:r>
              <a:rPr lang="es-ES" altLang="es-AR" sz="1800" dirty="0" smtClean="0">
                <a:latin typeface="+mn-lt"/>
              </a:rPr>
              <a:t>()</a:t>
            </a:r>
            <a:endParaRPr lang="es-AR" altLang="es-AR" sz="1800" dirty="0"/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0860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8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7718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3.5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4576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12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143400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-1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832375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3.5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518175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10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203975" y="541935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b="1">
                <a:solidFill>
                  <a:srgbClr val="000000"/>
                </a:solidFill>
                <a:latin typeface="+mn-lt"/>
              </a:rPr>
              <a:t>-2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683568" y="53006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1140768" y="5573688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539552" y="5995417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</a:rPr>
              <a:t>tMin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1739256" y="5229200"/>
            <a:ext cx="5237162" cy="1458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3293418" y="6097563"/>
            <a:ext cx="6858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1921818" y="60975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251520" y="4221088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n-lt"/>
              </a:rPr>
              <a:t>La temperatura del </a:t>
            </a:r>
            <a:r>
              <a:rPr lang="es-ES" sz="2800" b="1" dirty="0" smtClean="0">
                <a:solidFill>
                  <a:srgbClr val="0070C0"/>
                </a:solidFill>
                <a:latin typeface="+mn-lt"/>
              </a:rPr>
              <a:t>día 1 </a:t>
            </a:r>
            <a:r>
              <a:rPr lang="es-ES" sz="2800" dirty="0" smtClean="0">
                <a:latin typeface="+mn-lt"/>
              </a:rPr>
              <a:t>corresponde al </a:t>
            </a:r>
            <a:r>
              <a:rPr lang="es-ES" sz="2800" b="1" dirty="0" smtClean="0">
                <a:solidFill>
                  <a:srgbClr val="0070C0"/>
                </a:solidFill>
                <a:latin typeface="+mn-lt"/>
              </a:rPr>
              <a:t>subíndice 0 </a:t>
            </a:r>
            <a:r>
              <a:rPr lang="es-ES" sz="2800" dirty="0" smtClean="0">
                <a:latin typeface="+mn-lt"/>
              </a:rPr>
              <a:t>en el arreglo. </a:t>
            </a:r>
            <a:endParaRPr lang="es-E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79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9" grpId="0" animBg="1"/>
      <p:bldP spid="12" grpId="0" animBg="1"/>
      <p:bldP spid="35" grpId="0" animBg="1"/>
      <p:bldP spid="36" grpId="0" animBg="1"/>
      <p:bldP spid="37" grpId="0"/>
      <p:bldP spid="43" grpId="0" animBg="1"/>
      <p:bldP spid="44" grpId="0" animBg="1"/>
      <p:bldP spid="4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TempMinEstacion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float [] tMin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268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498316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ultimaMayor(t:real):real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>
                <a:latin typeface="Arial Unicode MS" pitchFamily="34" charset="-128"/>
              </a:rPr>
              <a:t>huboMasNMayores(t:real,n:entero)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>
                <a:latin typeface="Arial Unicode MS" pitchFamily="34" charset="-128"/>
              </a:rPr>
              <a:t>:boolean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>
                <a:latin typeface="Arial Unicode MS" pitchFamily="34" charset="-128"/>
              </a:rPr>
              <a:t>huboNmayores(t:real,n:entero)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>
                <a:latin typeface="Arial Unicode MS" pitchFamily="34" charset="-128"/>
              </a:rPr>
              <a:t>:boolean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75783" name="AutoShape 10"/>
          <p:cNvSpPr>
            <a:spLocks noChangeArrowheads="1"/>
          </p:cNvSpPr>
          <p:nvPr/>
        </p:nvSpPr>
        <p:spPr bwMode="auto">
          <a:xfrm flipH="1" flipV="1">
            <a:off x="5594350" y="2927350"/>
            <a:ext cx="3306763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Decide si hubo al menos n días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con temperaturas mayores a 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75784" name="AutoShape 10"/>
          <p:cNvSpPr>
            <a:spLocks noChangeArrowheads="1"/>
          </p:cNvSpPr>
          <p:nvPr/>
        </p:nvSpPr>
        <p:spPr bwMode="auto">
          <a:xfrm flipH="1" flipV="1">
            <a:off x="5572125" y="3886200"/>
            <a:ext cx="3306763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Decide si hubo </a:t>
            </a:r>
            <a:r>
              <a:rPr lang="es-AR" altLang="es-AR" sz="1600" b="1">
                <a:latin typeface="Arial Unicode MS" pitchFamily="34" charset="-128"/>
              </a:rPr>
              <a:t>exactamente</a:t>
            </a:r>
            <a:r>
              <a:rPr lang="es-AR" altLang="es-AR" sz="1600">
                <a:latin typeface="Arial Unicode MS" pitchFamily="34" charset="-128"/>
              </a:rPr>
              <a:t> n días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con temperaturas mayores a 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 flipH="1" flipV="1">
            <a:off x="5594350" y="1901825"/>
            <a:ext cx="3306763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Computa la última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temperatura mayor a t,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si no hay ninguna retorna 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 dirty="0">
              <a:latin typeface="Arial Unicode MS" pitchFamily="34" charset="-128"/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9220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11"/>
          <p:cNvSpPr>
            <a:spLocks noChangeArrowheads="1"/>
          </p:cNvSpPr>
          <p:nvPr/>
        </p:nvSpPr>
        <p:spPr bwMode="auto">
          <a:xfrm>
            <a:off x="11430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76805" name="Rectangle 11"/>
          <p:cNvSpPr>
            <a:spLocks noChangeArrowheads="1"/>
          </p:cNvSpPr>
          <p:nvPr/>
        </p:nvSpPr>
        <p:spPr bwMode="auto">
          <a:xfrm>
            <a:off x="18288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3.5</a:t>
            </a:r>
          </a:p>
        </p:txBody>
      </p:sp>
      <p:sp>
        <p:nvSpPr>
          <p:cNvPr id="76806" name="Rectangle 11"/>
          <p:cNvSpPr>
            <a:spLocks noChangeArrowheads="1"/>
          </p:cNvSpPr>
          <p:nvPr/>
        </p:nvSpPr>
        <p:spPr bwMode="auto">
          <a:xfrm>
            <a:off x="25146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76807" name="Rectangle 11"/>
          <p:cNvSpPr>
            <a:spLocks noChangeArrowheads="1"/>
          </p:cNvSpPr>
          <p:nvPr/>
        </p:nvSpPr>
        <p:spPr bwMode="auto">
          <a:xfrm>
            <a:off x="3200400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76808" name="Rectangle 11"/>
          <p:cNvSpPr>
            <a:spLocks noChangeArrowheads="1"/>
          </p:cNvSpPr>
          <p:nvPr/>
        </p:nvSpPr>
        <p:spPr bwMode="auto">
          <a:xfrm>
            <a:off x="38893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76809" name="Rectangle 11"/>
          <p:cNvSpPr>
            <a:spLocks noChangeArrowheads="1"/>
          </p:cNvSpPr>
          <p:nvPr/>
        </p:nvSpPr>
        <p:spPr bwMode="auto">
          <a:xfrm>
            <a:off x="45751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76810" name="Rectangle 11"/>
          <p:cNvSpPr>
            <a:spLocks noChangeArrowheads="1"/>
          </p:cNvSpPr>
          <p:nvPr/>
        </p:nvSpPr>
        <p:spPr bwMode="auto">
          <a:xfrm>
            <a:off x="5260975" y="4784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3" name="9 Rectángulo"/>
          <p:cNvSpPr>
            <a:spLocks noChangeArrowheads="1"/>
          </p:cNvSpPr>
          <p:nvPr/>
        </p:nvSpPr>
        <p:spPr bwMode="auto">
          <a:xfrm>
            <a:off x="1143000" y="53403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ultimaMayor(9)</a:t>
            </a:r>
          </a:p>
        </p:txBody>
      </p:sp>
      <p:sp>
        <p:nvSpPr>
          <p:cNvPr id="15" name="9 Rectángulo"/>
          <p:cNvSpPr>
            <a:spLocks noChangeArrowheads="1"/>
          </p:cNvSpPr>
          <p:nvPr/>
        </p:nvSpPr>
        <p:spPr bwMode="auto">
          <a:xfrm>
            <a:off x="1084263" y="5864225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>
                <a:latin typeface="Calibri" pitchFamily="34" charset="0"/>
              </a:rPr>
              <a:t>Computa 10</a:t>
            </a:r>
          </a:p>
        </p:txBody>
      </p:sp>
      <p:sp>
        <p:nvSpPr>
          <p:cNvPr id="76813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45313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l" eaLnBrk="1" hangingPunct="1">
              <a:spcBef>
                <a:spcPct val="0"/>
              </a:spcBef>
            </a:pPr>
            <a:r>
              <a:rPr lang="es-AR" altLang="es-AR" sz="2800" i="1" dirty="0">
                <a:latin typeface="+mn-lt"/>
              </a:rPr>
              <a:t>Computa la última </a:t>
            </a:r>
            <a:r>
              <a:rPr lang="es-AR" altLang="es-AR" sz="2800" i="1" dirty="0" smtClean="0">
                <a:latin typeface="+mn-lt"/>
              </a:rPr>
              <a:t>temperatura </a:t>
            </a:r>
            <a:r>
              <a:rPr lang="es-AR" altLang="es-AR" sz="2800" i="1" dirty="0">
                <a:latin typeface="+mn-lt"/>
              </a:rPr>
              <a:t>mayor a t</a:t>
            </a:r>
            <a:r>
              <a:rPr lang="es-AR" altLang="es-AR" sz="2800" i="1" dirty="0" smtClean="0">
                <a:latin typeface="+mn-lt"/>
              </a:rPr>
              <a:t>, 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AR" altLang="es-AR" sz="2800" i="1" dirty="0">
                <a:latin typeface="+mn-lt"/>
              </a:rPr>
              <a:t>si no hay ninguna </a:t>
            </a:r>
            <a:r>
              <a:rPr lang="es-AR" altLang="es-AR" sz="2800" i="1" dirty="0" smtClean="0">
                <a:latin typeface="+mn-lt"/>
              </a:rPr>
              <a:t>retorna t</a:t>
            </a:r>
            <a:endParaRPr lang="es-ES" altLang="es-AR" i="1" dirty="0">
              <a:latin typeface="+mn-lt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514600" y="4800600"/>
            <a:ext cx="685800" cy="5492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mtClean="0">
                <a:solidFill>
                  <a:srgbClr val="00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889375" y="4800600"/>
            <a:ext cx="685800" cy="5492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mtClean="0">
                <a:solidFill>
                  <a:srgbClr val="000000"/>
                </a:solidFill>
                <a:latin typeface="Times New Roman" pitchFamily="18" charset="0"/>
              </a:rPr>
              <a:t>13.5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575175" y="4800600"/>
            <a:ext cx="685800" cy="5492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mtClean="0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09359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  <p:bldP spid="14" grpId="0" animBg="1"/>
      <p:bldP spid="16" grpId="0" animBg="1"/>
      <p:bldP spid="1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Text Box 3"/>
          <p:cNvSpPr txBox="1">
            <a:spLocks noChangeArrowheads="1"/>
          </p:cNvSpPr>
          <p:nvPr/>
        </p:nvSpPr>
        <p:spPr bwMode="auto">
          <a:xfrm>
            <a:off x="437133" y="1093961"/>
            <a:ext cx="7447235" cy="384720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ultimaMayor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n-US" altLang="es-AR" sz="2200" b="1" dirty="0" err="1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2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última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 o </a:t>
            </a:r>
            <a:r>
              <a:rPr lang="en-US" altLang="es-AR" sz="22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t*/</a:t>
            </a:r>
            <a:endParaRPr lang="en-US" altLang="es-AR" sz="2200" b="1" dirty="0">
              <a:solidFill>
                <a:srgbClr val="0099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t;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()-1;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&gt;= 0 &amp;&amp;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 t)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--;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4679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365125" y="1006475"/>
            <a:ext cx="864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8852" name="Text Box 11"/>
          <p:cNvSpPr txBox="1">
            <a:spLocks noChangeArrowheads="1"/>
          </p:cNvSpPr>
          <p:nvPr/>
        </p:nvSpPr>
        <p:spPr bwMode="auto">
          <a:xfrm>
            <a:off x="5921375" y="1593850"/>
            <a:ext cx="1824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66FF"/>
                </a:solidFill>
                <a:latin typeface="Arial Unicode MS" pitchFamily="34" charset="-128"/>
              </a:rPr>
              <a:t>t=5.5 n=3 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666875" y="16208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001713" y="1620838"/>
            <a:ext cx="661987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981325" y="16208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316163" y="16208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674813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009650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987675" y="3276600"/>
            <a:ext cx="661988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324100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1475" y="503396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306888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649663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621338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956175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2900" y="16208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50838" y="32766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031875" y="5033963"/>
            <a:ext cx="661988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3.0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1693863" y="50292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351088" y="50292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665538" y="50292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000375" y="5029200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342900" y="2362200"/>
            <a:ext cx="8512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Arial Unicode MS" pitchFamily="34" charset="-128"/>
              </a:rPr>
              <a:t>Se recorre toda la estructura y no se encuentran 3 valores mayores a 5.5</a:t>
            </a:r>
            <a:endParaRPr lang="es-AR" altLang="es-AR">
              <a:latin typeface="Arial Unicode MS" pitchFamily="34" charset="-128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42900" y="4114800"/>
            <a:ext cx="8512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Arial Unicode MS" pitchFamily="34" charset="-128"/>
              </a:rPr>
              <a:t>Se recorren los cinco primeros elementos, en los cinco primeros días hay 3 temperaturas mayores a 5.5</a:t>
            </a:r>
            <a:endParaRPr lang="es-AR" altLang="es-AR">
              <a:latin typeface="Arial Unicode MS" pitchFamily="34" charset="-128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04800" y="5791200"/>
            <a:ext cx="8513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latin typeface="Arial Unicode MS" pitchFamily="34" charset="-128"/>
              </a:rPr>
              <a:t>Se recorre toda la estructura, recién al analizar el último día se puede decidir que hay 3 temperaturas mayores a 5.5</a:t>
            </a:r>
            <a:endParaRPr lang="es-AR" altLang="es-AR">
              <a:latin typeface="Arial Unicode MS" pitchFamily="34" charset="-128"/>
            </a:endParaRPr>
          </a:p>
        </p:txBody>
      </p:sp>
      <p:sp>
        <p:nvSpPr>
          <p:cNvPr id="78877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82756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Decidir si hubo </a:t>
            </a:r>
            <a:r>
              <a:rPr lang="es-ES" altLang="es-AR" sz="2800" i="1" dirty="0" smtClean="0">
                <a:latin typeface="Calibri" pitchFamily="34" charset="0"/>
              </a:rPr>
              <a:t>al menos n </a:t>
            </a:r>
            <a:r>
              <a:rPr lang="es-ES" altLang="es-AR" sz="2800" i="1" dirty="0">
                <a:latin typeface="Calibri" pitchFamily="34" charset="0"/>
              </a:rPr>
              <a:t>temperaturas mayores a t</a:t>
            </a:r>
          </a:p>
          <a:p>
            <a:pPr algn="l" eaLnBrk="1" hangingPunct="1">
              <a:spcBef>
                <a:spcPct val="0"/>
              </a:spcBef>
            </a:pPr>
            <a:endParaRPr lang="es-ES" altLang="es-AR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78878" name="Text Box 11"/>
          <p:cNvSpPr txBox="1">
            <a:spLocks noChangeArrowheads="1"/>
          </p:cNvSpPr>
          <p:nvPr/>
        </p:nvSpPr>
        <p:spPr bwMode="auto">
          <a:xfrm>
            <a:off x="6705600" y="3192463"/>
            <a:ext cx="1824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66FF"/>
                </a:solidFill>
                <a:latin typeface="Arial Unicode MS" pitchFamily="34" charset="-128"/>
              </a:rPr>
              <a:t>t=5.5 n=3 </a:t>
            </a:r>
          </a:p>
        </p:txBody>
      </p:sp>
      <p:sp>
        <p:nvSpPr>
          <p:cNvPr id="4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39306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4" grpId="0"/>
      <p:bldP spid="4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65125" y="1412776"/>
            <a:ext cx="78072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huboMasNMayores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t,n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 </a:t>
            </a:r>
            <a:endParaRPr lang="en-U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mientras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encuentren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del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3116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365125" y="1006475"/>
            <a:ext cx="7856538" cy="366254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huboMasNMayores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()&amp;&amp;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==n;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9395" name="Text Box 11"/>
          <p:cNvSpPr txBox="1">
            <a:spLocks noChangeArrowheads="1"/>
          </p:cNvSpPr>
          <p:nvPr/>
        </p:nvSpPr>
        <p:spPr bwMode="auto">
          <a:xfrm>
            <a:off x="4444206" y="3600450"/>
            <a:ext cx="3614738" cy="4603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 smtClean="0">
                <a:solidFill>
                  <a:srgbClr val="FF0000"/>
                </a:solidFill>
                <a:latin typeface="Arial Unicode MS" pitchFamily="34" charset="-128"/>
              </a:rPr>
              <a:t> no </a:t>
            </a:r>
            <a:r>
              <a:rPr lang="en-US" altLang="es-AR" b="1" dirty="0" err="1" smtClean="0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endParaRPr lang="en-US" altLang="es-AR" b="1" dirty="0" smtClean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80901" name="Text Box 11"/>
          <p:cNvSpPr txBox="1">
            <a:spLocks noChangeArrowheads="1"/>
          </p:cNvSpPr>
          <p:nvPr/>
        </p:nvSpPr>
        <p:spPr bwMode="auto">
          <a:xfrm>
            <a:off x="5921375" y="4060825"/>
            <a:ext cx="1824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66FF"/>
                </a:solidFill>
                <a:latin typeface="Arial Unicode MS" pitchFamily="34" charset="-128"/>
              </a:rPr>
              <a:t>t=5.5 n=3 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647825" y="45926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2663" y="4592638"/>
            <a:ext cx="661987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962275" y="45926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-2.0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297113" y="45926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644650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979488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957513" y="5319713"/>
            <a:ext cx="661987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93938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-4.2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25438" y="6080125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276725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619500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591175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926013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23850" y="45926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20675" y="531971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985838" y="6080125"/>
            <a:ext cx="661987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3.0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1647825" y="607536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305050" y="607536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619500" y="607536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954338" y="6075363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9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91172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365125" y="1006475"/>
            <a:ext cx="864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81924" name="Text Box 11"/>
          <p:cNvSpPr txBox="1">
            <a:spLocks noChangeArrowheads="1"/>
          </p:cNvSpPr>
          <p:nvPr/>
        </p:nvSpPr>
        <p:spPr bwMode="auto">
          <a:xfrm>
            <a:off x="5921375" y="1004888"/>
            <a:ext cx="1824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66FF"/>
                </a:solidFill>
                <a:latin typeface="Arial Unicode MS" pitchFamily="34" charset="-128"/>
              </a:rPr>
              <a:t>t=5.5 n=4 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666875" y="14684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7.1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001713" y="1468438"/>
            <a:ext cx="661987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981325" y="14684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9.0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316163" y="14684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2900" y="1468438"/>
            <a:ext cx="660400" cy="636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342901" y="2209800"/>
            <a:ext cx="790150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>
                <a:latin typeface="+mn-lt"/>
              </a:rPr>
              <a:t>Cuando quedan solo 4 días por analizar, si la temperatura es menor que 5.5, es posible asegurar que no se cumple la propiedad, sin seguir recorriendo</a:t>
            </a:r>
            <a:endParaRPr lang="es-AR" altLang="es-AR" dirty="0">
              <a:latin typeface="+mn-lt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338138" y="4591050"/>
            <a:ext cx="790627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i="1" dirty="0">
                <a:latin typeface="+mn-lt"/>
              </a:rPr>
              <a:t>Modificar el código para interrumpir el recorrido cuando es posible asegurar que el arreglo no va a contener n valores mayores a t, aun sin haber llegado al último día. </a:t>
            </a:r>
            <a:endParaRPr lang="es-AR" altLang="es-AR" i="1" dirty="0">
              <a:latin typeface="+mn-lt"/>
            </a:endParaRPr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00019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365125" y="1006475"/>
            <a:ext cx="7879283" cy="255454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huboMasNMayores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</a:t>
            </a:r>
            <a:r>
              <a:rPr lang="en-US" altLang="es-AR" sz="2000" b="1" dirty="0" smtClean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n-US" altLang="es-AR" sz="2000" b="1" dirty="0">
              <a:solidFill>
                <a:srgbClr val="0099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8138" y="4591050"/>
            <a:ext cx="79062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latin typeface="+mn-lt"/>
              </a:rPr>
              <a:t>El programador de la clase </a:t>
            </a:r>
            <a:r>
              <a:rPr lang="es-E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TempMinEstacion</a:t>
            </a:r>
            <a:r>
              <a:rPr lang="es-ES" altLang="es-AR" dirty="0" smtClean="0">
                <a:latin typeface="+mn-lt"/>
              </a:rPr>
              <a:t> puede cambiar la implementación de los métodos, por ejemplo para mejorar la eficiencia, sin que la modificación afecte a las clases clientes.</a:t>
            </a:r>
            <a:endParaRPr lang="es-AR" altLang="es-A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470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8778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 huboNMayores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t,n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para cada día y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mientras no se encuentren más de n mayores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si la temperatura es mayor a t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incrementar un contador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82756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>
                <a:latin typeface="Calibri" pitchFamily="34" charset="0"/>
              </a:rPr>
              <a:t>Decidir si hubo exactamente n días con temperaturas mayores a t </a:t>
            </a:r>
          </a:p>
          <a:p>
            <a:pPr algn="l" eaLnBrk="1" hangingPunct="1">
              <a:spcBef>
                <a:spcPct val="0"/>
              </a:spcBef>
            </a:pPr>
            <a:endParaRPr lang="es-ES" altLang="es-AR" i="1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>
              <a:latin typeface="Arial Unicode MS" pitchFamily="34" charset="-128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8717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20675" y="1170459"/>
            <a:ext cx="7851725" cy="415498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exactamente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cantDias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  	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&lt;n+1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==n;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20675" y="5325443"/>
            <a:ext cx="7851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i="1" dirty="0">
                <a:latin typeface="+mn-lt"/>
              </a:rPr>
              <a:t>En este caso la iteración termina cuando es posible asegurar que la propiedad no se va a </a:t>
            </a:r>
            <a:r>
              <a:rPr lang="es-ES" altLang="es-AR" i="1" dirty="0" smtClean="0">
                <a:latin typeface="+mn-lt"/>
              </a:rPr>
              <a:t>cumplir. </a:t>
            </a:r>
            <a:endParaRPr lang="es-AR" altLang="es-AR" i="1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2542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9" y="1087438"/>
            <a:ext cx="781317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El diseñador decidió que los datos se mantengan en un </a:t>
            </a:r>
            <a:r>
              <a:rPr lang="es-ES" altLang="es-AR" sz="2800" b="1" i="1" dirty="0">
                <a:latin typeface="Calibri" pitchFamily="34" charset="0"/>
              </a:rPr>
              <a:t>arreglo de n componentes</a:t>
            </a:r>
            <a:r>
              <a:rPr lang="es-ES" altLang="es-AR" sz="2800" i="1" dirty="0">
                <a:latin typeface="Calibri" pitchFamily="34" charset="0"/>
              </a:rPr>
              <a:t>, cada una de las cuales corresponde a la temperatura de un día del período.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 smtClean="0">
                <a:latin typeface="Calibri" pitchFamily="34" charset="0"/>
              </a:rPr>
              <a:t>Como </a:t>
            </a:r>
            <a:r>
              <a:rPr lang="es-ES" altLang="es-AR" sz="2800" i="1" dirty="0">
                <a:latin typeface="Calibri" pitchFamily="34" charset="0"/>
              </a:rPr>
              <a:t>la clase encapsula a la estructura de datos, el arreglo no es visible fuera de la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Las clases Clientes pueden crear objetos de clase </a:t>
            </a:r>
            <a:r>
              <a:rPr lang="es-ES" altLang="es-AR" sz="2800" b="1" dirty="0" err="1">
                <a:latin typeface="Courier New" pitchFamily="49" charset="0"/>
                <a:cs typeface="Courier New" pitchFamily="49" charset="0"/>
              </a:rPr>
              <a:t>TempMinEstacion</a:t>
            </a:r>
            <a:r>
              <a:rPr lang="es-ES" altLang="es-AR" sz="2800" i="1" dirty="0">
                <a:latin typeface="Calibri" pitchFamily="34" charset="0"/>
              </a:rPr>
              <a:t> y enviarles mensajes para calcular el promedio del período, determinar la mayor temperatura, etc.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53732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 smtClean="0"/>
              <a:t>Orientada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es-AR" dirty="0" smtClean="0"/>
              <a:t>IPOO 2 cuatrimestre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21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39551" y="1414195"/>
            <a:ext cx="7344817" cy="5262979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2060"/>
                </a:solidFill>
                <a:latin typeface="+mn-lt"/>
              </a:rPr>
              <a:t>Observemos que hay tres estados posibles al terminar la iteración:</a:t>
            </a:r>
          </a:p>
          <a:p>
            <a:pPr marL="457200" indent="-457200" algn="l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ES" altLang="es-AR" sz="2800" dirty="0" smtClean="0">
                <a:solidFill>
                  <a:srgbClr val="002060"/>
                </a:solidFill>
                <a:latin typeface="+mn-lt"/>
              </a:rPr>
              <a:t>Recorrió el período completo y no encontró n días con temperaturas mayores a t.</a:t>
            </a:r>
          </a:p>
          <a:p>
            <a:pPr marL="457200" indent="-457200" algn="l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ES" altLang="es-AR" sz="2800" dirty="0" smtClean="0">
                <a:solidFill>
                  <a:srgbClr val="002060"/>
                </a:solidFill>
                <a:latin typeface="+mn-lt"/>
              </a:rPr>
              <a:t>Recorrió el período completo y encontró exactamente n días con temperaturas mayores a t.</a:t>
            </a:r>
          </a:p>
          <a:p>
            <a:pPr marL="457200" indent="-457200" algn="l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ES" altLang="es-AR" sz="2800" dirty="0" smtClean="0">
                <a:solidFill>
                  <a:srgbClr val="002060"/>
                </a:solidFill>
                <a:latin typeface="+mn-lt"/>
              </a:rPr>
              <a:t>Recorrió m días (m&lt;</a:t>
            </a:r>
            <a:r>
              <a:rPr lang="es-ES" altLang="es-AR" sz="2800" dirty="0" err="1" smtClean="0">
                <a:solidFill>
                  <a:srgbClr val="002060"/>
                </a:solidFill>
                <a:latin typeface="+mn-lt"/>
              </a:rPr>
              <a:t>cantDias</a:t>
            </a:r>
            <a:r>
              <a:rPr lang="es-ES" altLang="es-AR" sz="2800" dirty="0" smtClean="0">
                <a:solidFill>
                  <a:srgbClr val="002060"/>
                </a:solidFill>
                <a:latin typeface="+mn-lt"/>
              </a:rPr>
              <a:t>()) y encontró n+1 temperaturas mayores a t, se puede asegurar que la propiedad NO se cumple, sin terminar el recorrido. </a:t>
            </a:r>
            <a:endParaRPr lang="es-AR" altLang="es-AR" sz="2800" dirty="0" smtClean="0">
              <a:solidFill>
                <a:srgbClr val="002060"/>
              </a:solidFill>
              <a:latin typeface="+mn-lt"/>
            </a:endParaRPr>
          </a:p>
          <a:p>
            <a:pPr marL="457200" indent="-457200" algn="l" eaLnBrk="1" hangingPunct="1">
              <a:spcBef>
                <a:spcPct val="0"/>
              </a:spcBef>
              <a:buFontTx/>
              <a:buAutoNum type="arabicPeriod"/>
              <a:defRPr/>
            </a:pPr>
            <a:endParaRPr lang="es-AR" altLang="es-AR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56500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TempMinEstacion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float [] tMin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268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4983162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 dirty="0" err="1" smtClean="0">
                <a:latin typeface="Arial Unicode MS" pitchFamily="34" charset="-128"/>
              </a:rPr>
              <a:t>ultimaMayor</a:t>
            </a:r>
            <a:r>
              <a:rPr lang="es-AR" altLang="es-AR" sz="2200" dirty="0" smtClean="0">
                <a:latin typeface="Arial Unicode MS" pitchFamily="34" charset="-128"/>
              </a:rPr>
              <a:t>(</a:t>
            </a:r>
            <a:r>
              <a:rPr lang="es-AR" altLang="es-AR" sz="2200" dirty="0" err="1" smtClean="0">
                <a:latin typeface="Arial Unicode MS" pitchFamily="34" charset="-128"/>
              </a:rPr>
              <a:t>t:real</a:t>
            </a:r>
            <a:r>
              <a:rPr lang="es-AR" altLang="es-AR" sz="2200" dirty="0" smtClean="0">
                <a:latin typeface="Arial Unicode MS" pitchFamily="34" charset="-128"/>
              </a:rPr>
              <a:t>):</a:t>
            </a:r>
            <a:r>
              <a:rPr lang="es-AR" altLang="es-AR" sz="2200" dirty="0">
                <a:latin typeface="Arial Unicode MS" pitchFamily="34" charset="-128"/>
              </a:rPr>
              <a:t>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dirty="0" err="1">
                <a:latin typeface="Arial Unicode MS" pitchFamily="34" charset="-128"/>
              </a:rPr>
              <a:t>huboMasNMayores</a:t>
            </a:r>
            <a:r>
              <a:rPr lang="es-ES_tradnl" altLang="es-AR" sz="2200" dirty="0">
                <a:latin typeface="Arial Unicode MS" pitchFamily="34" charset="-128"/>
              </a:rPr>
              <a:t>(</a:t>
            </a:r>
            <a:r>
              <a:rPr lang="es-ES_tradnl" altLang="es-AR" sz="2200" dirty="0" err="1">
                <a:latin typeface="Arial Unicode MS" pitchFamily="34" charset="-128"/>
              </a:rPr>
              <a:t>t:real,n:entero</a:t>
            </a:r>
            <a:r>
              <a:rPr lang="es-ES_tradnl" altLang="es-AR" sz="2200" dirty="0">
                <a:latin typeface="Arial Unicode MS" pitchFamily="34" charset="-128"/>
              </a:rPr>
              <a:t>,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 dirty="0" err="1">
                <a:latin typeface="Arial Unicode MS" pitchFamily="34" charset="-128"/>
              </a:rPr>
              <a:t>cant:entero</a:t>
            </a:r>
            <a:r>
              <a:rPr lang="es-ES_tradnl" altLang="es-AR" sz="2200" dirty="0">
                <a:latin typeface="Arial Unicode MS" pitchFamily="34" charset="-128"/>
              </a:rPr>
              <a:t>) :</a:t>
            </a:r>
            <a:r>
              <a:rPr lang="es-ES_tradnl" altLang="es-AR" sz="2200" dirty="0" err="1">
                <a:latin typeface="Arial Unicode MS" pitchFamily="34" charset="-128"/>
              </a:rPr>
              <a:t>boolean</a:t>
            </a:r>
            <a:endParaRPr lang="es-ES_tradnl" altLang="es-AR" sz="2200" dirty="0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87047" name="AutoShape 10"/>
          <p:cNvSpPr>
            <a:spLocks noChangeArrowheads="1"/>
          </p:cNvSpPr>
          <p:nvPr/>
        </p:nvSpPr>
        <p:spPr bwMode="auto">
          <a:xfrm flipH="1" flipV="1">
            <a:off x="5594349" y="2927350"/>
            <a:ext cx="3306763" cy="165377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Decide si hubo al menos n días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con temperaturas mayores a t,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en un período de </a:t>
            </a:r>
            <a:r>
              <a:rPr lang="es-AR" altLang="es-AR" sz="1600" dirty="0" err="1">
                <a:latin typeface="Arial Unicode MS" pitchFamily="34" charset="-128"/>
              </a:rPr>
              <a:t>cant</a:t>
            </a:r>
            <a:r>
              <a:rPr lang="es-AR" altLang="es-AR" sz="1600" dirty="0">
                <a:latin typeface="Arial Unicode MS" pitchFamily="34" charset="-128"/>
              </a:rPr>
              <a:t> días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1600" dirty="0">
                <a:latin typeface="Arial Unicode MS" pitchFamily="34" charset="-128"/>
              </a:rPr>
              <a:t>Requiere n &gt; 0</a:t>
            </a:r>
            <a:endParaRPr lang="es-AR" altLang="es-AR" sz="1600" dirty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solidFill>
                  <a:srgbClr val="FF0000"/>
                </a:solidFill>
                <a:latin typeface="Arial Unicode MS" pitchFamily="34" charset="-128"/>
              </a:rPr>
              <a:t>(solución recursiva)</a:t>
            </a:r>
            <a:endParaRPr lang="es-AR" altLang="es-AR" sz="1600" dirty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 dirty="0">
              <a:latin typeface="Arial Unicode MS" pitchFamily="34" charset="-128"/>
            </a:endParaRPr>
          </a:p>
        </p:txBody>
      </p:sp>
      <p:sp>
        <p:nvSpPr>
          <p:cNvPr id="87049" name="AutoShape 10"/>
          <p:cNvSpPr>
            <a:spLocks noChangeArrowheads="1"/>
          </p:cNvSpPr>
          <p:nvPr/>
        </p:nvSpPr>
        <p:spPr bwMode="auto">
          <a:xfrm flipH="1" flipV="1">
            <a:off x="5594349" y="1371599"/>
            <a:ext cx="3306763" cy="14446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Computa la última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temperatura mayor a t en un período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de </a:t>
            </a:r>
            <a:r>
              <a:rPr lang="es-AR" altLang="es-AR" sz="1600" dirty="0" err="1">
                <a:latin typeface="Arial Unicode MS" pitchFamily="34" charset="-128"/>
              </a:rPr>
              <a:t>cant</a:t>
            </a:r>
            <a:r>
              <a:rPr lang="es-AR" altLang="es-AR" sz="1600" dirty="0">
                <a:latin typeface="Arial Unicode MS" pitchFamily="34" charset="-128"/>
              </a:rPr>
              <a:t> días,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latin typeface="Arial Unicode MS" pitchFamily="34" charset="-128"/>
              </a:rPr>
              <a:t>si no hay ninguna retorna 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 dirty="0">
                <a:solidFill>
                  <a:srgbClr val="FF0000"/>
                </a:solidFill>
                <a:latin typeface="Arial Unicode MS" pitchFamily="34" charset="-128"/>
              </a:rPr>
              <a:t>(solución recursiva)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 dirty="0">
              <a:latin typeface="Arial Unicode MS" pitchFamily="34" charset="-128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437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7350" y="2362200"/>
            <a:ext cx="771304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Planteo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trivial: Si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número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0,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trivial: Si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que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corresponde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t,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ese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Si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que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corresponde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t,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última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t,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cant-1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primeros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3239" y="1006475"/>
            <a:ext cx="745313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l" eaLnBrk="1" hangingPunct="1">
              <a:spcBef>
                <a:spcPct val="0"/>
              </a:spcBef>
            </a:pPr>
            <a:r>
              <a:rPr lang="es-AR" altLang="es-AR" sz="2800" i="1" dirty="0">
                <a:latin typeface="+mn-lt"/>
              </a:rPr>
              <a:t>Computa la última </a:t>
            </a:r>
            <a:r>
              <a:rPr lang="es-AR" altLang="es-AR" sz="2800" i="1" dirty="0" smtClean="0">
                <a:latin typeface="+mn-lt"/>
              </a:rPr>
              <a:t>temperatura </a:t>
            </a:r>
            <a:r>
              <a:rPr lang="es-AR" altLang="es-AR" sz="2800" i="1" dirty="0">
                <a:latin typeface="+mn-lt"/>
              </a:rPr>
              <a:t>mayor a t</a:t>
            </a:r>
            <a:r>
              <a:rPr lang="es-AR" altLang="es-AR" sz="2800" i="1" dirty="0" smtClean="0">
                <a:latin typeface="+mn-lt"/>
              </a:rPr>
              <a:t>, 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AR" altLang="es-AR" sz="2800" i="1" dirty="0">
                <a:latin typeface="+mn-lt"/>
              </a:rPr>
              <a:t>si no hay ninguna </a:t>
            </a:r>
            <a:r>
              <a:rPr lang="es-AR" altLang="es-AR" sz="2800" i="1" dirty="0" smtClean="0">
                <a:latin typeface="+mn-lt"/>
              </a:rPr>
              <a:t>retorna t</a:t>
            </a:r>
            <a:endParaRPr lang="es-ES" altLang="es-AR" i="1" dirty="0">
              <a:latin typeface="+mn-lt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52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3"/>
          <p:cNvSpPr txBox="1">
            <a:spLocks noChangeArrowheads="1"/>
          </p:cNvSpPr>
          <p:nvPr/>
        </p:nvSpPr>
        <p:spPr bwMode="auto">
          <a:xfrm>
            <a:off x="346075" y="1143000"/>
            <a:ext cx="7826325" cy="181588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rivate float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ultimaMayor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t){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última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t,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cant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ultMayor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t,cantDias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());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7508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3"/>
          <p:cNvSpPr txBox="1">
            <a:spLocks noChangeArrowheads="1"/>
          </p:cNvSpPr>
          <p:nvPr/>
        </p:nvSpPr>
        <p:spPr bwMode="auto">
          <a:xfrm>
            <a:off x="346075" y="1143000"/>
            <a:ext cx="7826325" cy="452431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rivate float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ultMayor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</a:t>
            </a:r>
            <a:r>
              <a:rPr lang="en-US" altLang="es-AR" sz="22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(cant==0)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cant-1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[cant-1];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ultimaMayor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cant-1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ult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820597" y="2667000"/>
            <a:ext cx="3957638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dirty="0"/>
              <a:t>Evalúa si la temperatura del último día del período verifica la propiedad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846560" y="5029200"/>
            <a:ext cx="43211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dirty="0"/>
              <a:t>Invoca recursivamente para computar la última temperatura mayor a t en un período de cant-1 días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06663" y="4572000"/>
            <a:ext cx="3894137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1600200" y="3581400"/>
            <a:ext cx="306705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4290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82756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Decide si hubo al menos n días con temperaturas mayores a t, en un período de </a:t>
            </a:r>
            <a:r>
              <a:rPr lang="es-ES" altLang="es-AR" sz="2800" i="1" dirty="0" err="1">
                <a:latin typeface="Calibri" pitchFamily="34" charset="0"/>
              </a:rPr>
              <a:t>cant</a:t>
            </a:r>
            <a:r>
              <a:rPr lang="es-ES" altLang="es-AR" sz="2800" i="1" dirty="0">
                <a:latin typeface="Calibri" pitchFamily="34" charset="0"/>
              </a:rPr>
              <a:t> días </a:t>
            </a:r>
          </a:p>
          <a:p>
            <a:pPr algn="l" eaLnBrk="1" hangingPunct="1">
              <a:spcBef>
                <a:spcPct val="0"/>
              </a:spcBef>
            </a:pPr>
            <a:endParaRPr lang="es-ES" altLang="es-AR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7351" y="2362200"/>
            <a:ext cx="77850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Planteo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trivial: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un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false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temerpatura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fue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menor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 y true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contrario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trivial: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cant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con cant mayor a 1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computa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true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mayor a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Si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igual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t, decide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cant-1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primeros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tiene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Caso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Si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tempertura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t, decide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cant-1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primeros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tiene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n-1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85186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3"/>
          <p:cNvSpPr txBox="1">
            <a:spLocks noChangeArrowheads="1"/>
          </p:cNvSpPr>
          <p:nvPr/>
        </p:nvSpPr>
        <p:spPr bwMode="auto">
          <a:xfrm>
            <a:off x="354013" y="914400"/>
            <a:ext cx="7962403" cy="553997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(float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n,int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con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t,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cant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2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(cant==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0)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[cant-1]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if(n==1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true;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else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(t,n-1,cant-1);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(t,n,cant-1);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14015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3"/>
          <p:cNvSpPr txBox="1">
            <a:spLocks noChangeArrowheads="1"/>
          </p:cNvSpPr>
          <p:nvPr/>
        </p:nvSpPr>
        <p:spPr bwMode="auto">
          <a:xfrm>
            <a:off x="533401" y="1066800"/>
            <a:ext cx="792703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altLang="es-AR" sz="28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cant-1</a:t>
            </a:r>
            <a:r>
              <a:rPr lang="en-US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denota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temperatura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último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28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(t,n-1,cant-1);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</a:t>
            </a:r>
            <a:r>
              <a:rPr lang="en-US" altLang="es-AR" sz="2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ubo</a:t>
            </a:r>
            <a:r>
              <a:rPr lang="en-US" altLang="es-AR" sz="2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toma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el valor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verdadero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hay n-1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a t,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de cant-1 </a:t>
            </a:r>
            <a:r>
              <a:rPr lang="en-US" altLang="es-AR" sz="28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8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planteo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recursivo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como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escrito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lenguaje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informal,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una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herramienta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durante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el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diseño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de la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solución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conveniente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familiarizarse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con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herramienta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cuando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problemas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son simples, de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modo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que al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enfrentar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problemas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complejos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estemos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habituados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usarla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Una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vez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implementada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solución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posible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introducir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algunos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cambios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, para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mejorar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eficiencia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manteniendo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estructura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planteo</a:t>
            </a:r>
            <a:r>
              <a:rPr lang="en-US" altLang="es-A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21781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3"/>
          <p:cNvSpPr txBox="1">
            <a:spLocks noChangeArrowheads="1"/>
          </p:cNvSpPr>
          <p:nvPr/>
        </p:nvSpPr>
        <p:spPr bwMode="auto">
          <a:xfrm>
            <a:off x="498029" y="1052736"/>
            <a:ext cx="7530355" cy="553997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(float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n,int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con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t,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período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 cant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2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2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(cant&lt;n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tMin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[cant-1] &gt; t)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if(n==1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true;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else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(t,n-1,cant-1);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else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huboNMayores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(t,n,cant-1);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82606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TempMinEstacion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float [] tMin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347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19088" y="2239963"/>
            <a:ext cx="4983162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20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>
                <a:latin typeface="Arial Unicode MS" pitchFamily="34" charset="-128"/>
              </a:rPr>
              <a:t>huboNConMayores(t:real,n:entero)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_tradnl" altLang="es-AR" sz="2200">
                <a:latin typeface="Arial Unicode MS" pitchFamily="34" charset="-128"/>
              </a:rPr>
              <a:t>:boolean</a:t>
            </a:r>
            <a:endParaRPr lang="es-ES" altLang="es-AR" sz="220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ES" altLang="es-AR" sz="2200">
                <a:latin typeface="Arial Unicode MS" pitchFamily="34" charset="-128"/>
              </a:rPr>
              <a:t>periodoMasLargo(t:real):entero</a:t>
            </a:r>
            <a:endParaRPr lang="es-AR" altLang="es-AR">
              <a:latin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94214" name="AutoShape 10"/>
          <p:cNvSpPr>
            <a:spLocks noChangeArrowheads="1"/>
          </p:cNvSpPr>
          <p:nvPr/>
        </p:nvSpPr>
        <p:spPr bwMode="auto">
          <a:xfrm flipH="1" flipV="1">
            <a:off x="5592763" y="1928813"/>
            <a:ext cx="3379787" cy="9144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Decide si hubo al menos n días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600" b="1">
                <a:solidFill>
                  <a:srgbClr val="FF0000"/>
                </a:solidFill>
                <a:latin typeface="Arial Unicode MS" pitchFamily="34" charset="-128"/>
              </a:rPr>
              <a:t>consecutivos</a:t>
            </a:r>
            <a:r>
              <a:rPr lang="es-AR" altLang="es-AR" sz="1600">
                <a:latin typeface="Arial Unicode MS" pitchFamily="34" charset="-128"/>
              </a:rPr>
              <a:t> con temperaturas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mayores a t. Requiere n&gt;0</a:t>
            </a:r>
          </a:p>
        </p:txBody>
      </p:sp>
      <p:sp>
        <p:nvSpPr>
          <p:cNvPr id="94215" name="AutoShape 10"/>
          <p:cNvSpPr>
            <a:spLocks noChangeArrowheads="1"/>
          </p:cNvSpPr>
          <p:nvPr/>
        </p:nvSpPr>
        <p:spPr bwMode="auto">
          <a:xfrm flipH="1" flipV="1">
            <a:off x="5576888" y="3022600"/>
            <a:ext cx="3306762" cy="1128713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Computa la cantidad de días del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solidFill>
                  <a:srgbClr val="FF0000"/>
                </a:solidFill>
                <a:latin typeface="Arial Unicode MS" pitchFamily="34" charset="-128"/>
              </a:rPr>
              <a:t>período más largo </a:t>
            </a:r>
            <a:r>
              <a:rPr lang="es-AR" altLang="es-AR" sz="1600">
                <a:latin typeface="Arial Unicode MS" pitchFamily="34" charset="-128"/>
              </a:rPr>
              <a:t>con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temperaturas mayores a t 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1600">
                <a:latin typeface="Arial Unicode MS" pitchFamily="34" charset="-128"/>
              </a:rPr>
              <a:t>días consecutivos.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1600">
              <a:latin typeface="Arial Unicode MS" pitchFamily="34" charset="-128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0086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74638" y="1096963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smtClean="0">
                <a:latin typeface="+mj-lt"/>
              </a:rPr>
              <a:t>TempMinEstacion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74638" y="164465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+mj-lt"/>
              </a:rPr>
              <a:t>float</a:t>
            </a:r>
            <a:r>
              <a:rPr lang="es-AR" altLang="es-AR" sz="2000" dirty="0" smtClean="0">
                <a:latin typeface="+mj-lt"/>
              </a:rPr>
              <a:t> [] </a:t>
            </a:r>
            <a:r>
              <a:rPr lang="es-AR" altLang="es-AR" sz="2000" dirty="0" err="1" smtClean="0">
                <a:latin typeface="+mj-lt"/>
              </a:rPr>
              <a:t>tMin</a:t>
            </a:r>
            <a:endParaRPr lang="es-AR" altLang="es-AR" sz="2000" dirty="0" smtClean="0">
              <a:latin typeface="+mj-lt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4638" y="2193925"/>
            <a:ext cx="5165725" cy="2611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/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>
                <a:solidFill>
                  <a:srgbClr val="FF0000"/>
                </a:solidFill>
              </a:rPr>
              <a:t>obtenerTempMin</a:t>
            </a:r>
            <a:r>
              <a:rPr lang="es-AR" altLang="es-AR" sz="2000" dirty="0">
                <a:solidFill>
                  <a:srgbClr val="FF0000"/>
                </a:solidFill>
              </a:rPr>
              <a:t>(d : entero):real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cantDias</a:t>
            </a:r>
            <a:r>
              <a:rPr lang="es-AR" altLang="es-AR" sz="2000" dirty="0"/>
              <a:t> ()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mayorTempMin</a:t>
            </a:r>
            <a:r>
              <a:rPr lang="es-AR" altLang="es-AR" sz="2000" dirty="0"/>
              <a:t> 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promedioTempMin</a:t>
            </a:r>
            <a:r>
              <a:rPr lang="es-AR" altLang="es-AR" sz="2000" dirty="0"/>
              <a:t> 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cantHeladas</a:t>
            </a:r>
            <a:r>
              <a:rPr lang="es-AR" altLang="es-AR" sz="2000" dirty="0"/>
              <a:t>() 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2000" dirty="0" err="1"/>
              <a:t>huboHeladas</a:t>
            </a:r>
            <a:r>
              <a:rPr lang="es-AR" altLang="es-AR" sz="2000" dirty="0"/>
              <a:t> () : </a:t>
            </a:r>
            <a:r>
              <a:rPr lang="es-AR" altLang="es-AR" sz="2000" dirty="0" err="1"/>
              <a:t>boolean</a:t>
            </a:r>
            <a:endParaRPr lang="es-AR" altLang="es-AR" sz="2000" dirty="0"/>
          </a:p>
        </p:txBody>
      </p:sp>
      <p:sp>
        <p:nvSpPr>
          <p:cNvPr id="35846" name="AutoShape 10"/>
          <p:cNvSpPr>
            <a:spLocks noChangeArrowheads="1"/>
          </p:cNvSpPr>
          <p:nvPr/>
        </p:nvSpPr>
        <p:spPr bwMode="auto">
          <a:xfrm flipH="1" flipV="1">
            <a:off x="5692775" y="4432547"/>
            <a:ext cx="2623640" cy="94067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  <a:defRPr/>
            </a:pPr>
            <a:r>
              <a:rPr lang="es-AR" altLang="es-AR" sz="1800" dirty="0" err="1">
                <a:latin typeface="+mn-lt"/>
              </a:rPr>
              <a:t>cantHeladas</a:t>
            </a:r>
            <a:r>
              <a:rPr lang="es-AR" altLang="es-AR" sz="1800" dirty="0">
                <a:latin typeface="+mn-lt"/>
              </a:rPr>
              <a:t>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+mn-lt"/>
              </a:rPr>
              <a:t>Cuenta la cantidad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+mn-lt"/>
              </a:rPr>
              <a:t> de días que heló</a:t>
            </a:r>
          </a:p>
        </p:txBody>
      </p:sp>
      <p:sp>
        <p:nvSpPr>
          <p:cNvPr id="35848" name="AutoShape 10"/>
          <p:cNvSpPr>
            <a:spLocks noChangeArrowheads="1"/>
          </p:cNvSpPr>
          <p:nvPr/>
        </p:nvSpPr>
        <p:spPr bwMode="auto">
          <a:xfrm flipH="1" flipV="1">
            <a:off x="5678485" y="5589241"/>
            <a:ext cx="2637927" cy="108011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  <a:defRPr/>
            </a:pPr>
            <a:r>
              <a:rPr lang="es-AR" altLang="es-AR" sz="1800" dirty="0" err="1">
                <a:latin typeface="+mn-lt"/>
              </a:rPr>
              <a:t>huboHeladas</a:t>
            </a:r>
            <a:r>
              <a:rPr lang="es-AR" altLang="es-AR" sz="1800" dirty="0">
                <a:latin typeface="+mn-lt"/>
              </a:rPr>
              <a:t> () : </a:t>
            </a:r>
            <a:r>
              <a:rPr lang="es-AR" altLang="es-AR" sz="1800" dirty="0" err="1">
                <a:latin typeface="+mn-lt"/>
              </a:rPr>
              <a:t>boolean</a:t>
            </a:r>
            <a:endParaRPr lang="es-AR" altLang="es-AR" sz="1800" dirty="0">
              <a:latin typeface="+mn-lt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+mn-lt"/>
              </a:rPr>
              <a:t>Retorna true si heló algún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+mn-lt"/>
              </a:rPr>
              <a:t>día</a:t>
            </a: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 flipH="1" flipV="1">
            <a:off x="5656263" y="2999038"/>
            <a:ext cx="2660152" cy="12049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  <a:defRPr/>
            </a:pPr>
            <a:r>
              <a:rPr lang="es-AR" altLang="es-AR" sz="1800" dirty="0" err="1">
                <a:latin typeface="+mn-lt"/>
              </a:rPr>
              <a:t>mayorTempMin</a:t>
            </a:r>
            <a:r>
              <a:rPr lang="es-AR" altLang="es-AR" sz="1800" dirty="0">
                <a:latin typeface="+mn-lt"/>
              </a:rPr>
              <a:t> () : real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+mn-lt"/>
              </a:rPr>
              <a:t>Retorna la mayor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+mn-lt"/>
              </a:rPr>
              <a:t>temperatura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+mn-lt"/>
              </a:rPr>
              <a:t>del período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 flipH="1" flipV="1">
            <a:off x="5656261" y="1529013"/>
            <a:ext cx="2660153" cy="128428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err="1" smtClean="0">
                <a:latin typeface="+mn-lt"/>
              </a:rPr>
              <a:t>obtenerTempMin</a:t>
            </a:r>
            <a:r>
              <a:rPr lang="es-AR" altLang="es-AR" sz="1800" dirty="0" smtClean="0">
                <a:latin typeface="+mn-lt"/>
              </a:rPr>
              <a:t>(</a:t>
            </a:r>
            <a:r>
              <a:rPr lang="es-AR" altLang="es-AR" sz="1800" dirty="0" err="1" smtClean="0">
                <a:latin typeface="+mn-lt"/>
              </a:rPr>
              <a:t>d:entero</a:t>
            </a:r>
            <a:r>
              <a:rPr lang="es-AR" altLang="es-AR" sz="1800" dirty="0" smtClean="0">
                <a:latin typeface="+mn-lt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+mn-lt"/>
              </a:rPr>
              <a:t>:real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+mn-lt"/>
              </a:rPr>
              <a:t>Requiere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+mn-lt"/>
              </a:rPr>
              <a:t>1&lt;=d&lt;=</a:t>
            </a:r>
            <a:r>
              <a:rPr lang="es-ES" altLang="es-AR" sz="1800" dirty="0" err="1" smtClean="0">
                <a:latin typeface="+mn-lt"/>
              </a:rPr>
              <a:t>cantDias</a:t>
            </a:r>
            <a:r>
              <a:rPr lang="es-ES" altLang="es-AR" sz="1800" dirty="0" smtClean="0">
                <a:latin typeface="+mn-lt"/>
              </a:rPr>
              <a:t>()</a:t>
            </a:r>
            <a:endParaRPr lang="es-AR" altLang="es-AR" sz="1800" dirty="0" smtClean="0">
              <a:latin typeface="+mn-lt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76225" y="4805363"/>
            <a:ext cx="5165725" cy="190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+mj-lt"/>
              </a:rPr>
              <a:t>Todas las consultas que procesan la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+mj-lt"/>
              </a:rPr>
              <a:t>estructura requieren que se haya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+mj-lt"/>
              </a:rPr>
              <a:t>asignado una temperatura a cada día.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+mj-lt"/>
              </a:rPr>
              <a:t>El primer día es el día 1.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2000" dirty="0" smtClean="0">
                <a:latin typeface="+mj-lt"/>
              </a:rPr>
              <a:t>El período tiene al menos un día.</a:t>
            </a:r>
            <a:endParaRPr lang="es-AR" altLang="es-AR" sz="2000" dirty="0" smtClean="0">
              <a:latin typeface="+mj-lt"/>
            </a:endParaRPr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1473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3063875" y="4007569"/>
            <a:ext cx="661988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2401888" y="4007569"/>
            <a:ext cx="661987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389438" y="4007569"/>
            <a:ext cx="661987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729038" y="4007569"/>
            <a:ext cx="660400" cy="63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5054600" y="4007569"/>
            <a:ext cx="660400" cy="641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6.1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5715000" y="4007569"/>
            <a:ext cx="661988" cy="641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976313" y="4921969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t=5.5 y n = 2 debe computar true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006475" y="5463307"/>
            <a:ext cx="61642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t=5.5 y n = 3 debe computar false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006475" y="6063382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t=-5 y n = 10 debe computar false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1006475" y="3396382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Dado el siguiente registro de temperaturas</a:t>
            </a:r>
          </a:p>
        </p:txBody>
      </p:sp>
      <p:sp>
        <p:nvSpPr>
          <p:cNvPr id="95245" name="Text Box 3"/>
          <p:cNvSpPr txBox="1">
            <a:spLocks noChangeArrowheads="1"/>
          </p:cNvSpPr>
          <p:nvPr/>
        </p:nvSpPr>
        <p:spPr bwMode="auto">
          <a:xfrm>
            <a:off x="490662" y="1016000"/>
            <a:ext cx="7969770" cy="230832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huboNConMayores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t,int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/*Decide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hubo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menos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temperaturas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consecutivas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mayores</a:t>
            </a:r>
            <a:r>
              <a:rPr lang="en-US" altLang="es-AR" b="1" dirty="0">
                <a:solidFill>
                  <a:srgbClr val="0099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t*/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	</a:t>
            </a:r>
          </a:p>
        </p:txBody>
      </p:sp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42938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24" grpId="0"/>
      <p:bldP spid="25" grpId="0"/>
      <p:bldP spid="26" grpId="0"/>
      <p:bldP spid="44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41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41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1993900"/>
            <a:ext cx="661988" cy="652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1993900"/>
            <a:ext cx="661988" cy="652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1993900"/>
            <a:ext cx="660400" cy="661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1993900"/>
            <a:ext cx="661987" cy="661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6270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806450" y="14478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21394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1436688" y="14478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7286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</a:t>
            </a:r>
            <a:r>
              <a:rPr lang="en-US" altLang="es-AR">
                <a:latin typeface="Arial Unicode MS" pitchFamily="34" charset="-128"/>
              </a:rPr>
              <a:t>1 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0293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8318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2160588" y="1447800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8320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</a:t>
            </a:r>
            <a:r>
              <a:rPr lang="en-US" altLang="es-AR">
                <a:latin typeface="Arial Unicode MS" pitchFamily="34" charset="-128"/>
              </a:rPr>
              <a:t>2 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4821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9342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2762250" y="1493838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9344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0</a:t>
            </a:r>
            <a:r>
              <a:rPr lang="en-US" altLang="es-AR">
                <a:latin typeface="Arial Unicode MS" pitchFamily="34" charset="-128"/>
              </a:rPr>
              <a:t> 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8360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0366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3411538" y="1493838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0368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0</a:t>
            </a:r>
            <a:r>
              <a:rPr lang="en-US" altLang="es-AR">
                <a:latin typeface="Arial Unicode MS" pitchFamily="34" charset="-128"/>
              </a:rPr>
              <a:t> 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33716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1390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4071938" y="1493838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1392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0</a:t>
            </a:r>
            <a:r>
              <a:rPr lang="en-US" altLang="es-AR">
                <a:latin typeface="Arial Unicode MS" pitchFamily="34" charset="-128"/>
              </a:rPr>
              <a:t> 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9707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2414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4733925" y="1493838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2416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1</a:t>
            </a:r>
            <a:r>
              <a:rPr lang="en-US" altLang="es-AR">
                <a:latin typeface="Arial Unicode MS" pitchFamily="34" charset="-128"/>
              </a:rPr>
              <a:t> 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7880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3438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5394325" y="1493838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3440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2</a:t>
            </a:r>
            <a:r>
              <a:rPr lang="en-US" altLang="es-AR">
                <a:latin typeface="Arial Unicode MS" pitchFamily="34" charset="-128"/>
              </a:rPr>
              <a:t> </a:t>
            </a: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26593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19200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11.1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721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2.5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44763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4.0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84363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8.2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9563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0.1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5603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80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4.8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178425" y="2005013"/>
            <a:ext cx="661988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843588" y="2005013"/>
            <a:ext cx="660400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5.1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3988" y="2005013"/>
            <a:ext cx="661987" cy="650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66FF"/>
                </a:solidFill>
              </a:rPr>
              <a:t>-0.2</a:t>
            </a:r>
            <a:endParaRPr lang="es-AR" sz="2000" dirty="0">
              <a:solidFill>
                <a:srgbClr val="0066FF"/>
              </a:solidFill>
            </a:endParaRPr>
          </a:p>
        </p:txBody>
      </p:sp>
      <p:sp>
        <p:nvSpPr>
          <p:cNvPr id="104462" name="Text Box 11"/>
          <p:cNvSpPr txBox="1">
            <a:spLocks noChangeArrowheads="1"/>
          </p:cNvSpPr>
          <p:nvPr/>
        </p:nvSpPr>
        <p:spPr bwMode="auto">
          <a:xfrm>
            <a:off x="773113" y="2781300"/>
            <a:ext cx="616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si t=4.5 y n = 3</a:t>
            </a:r>
          </a:p>
        </p:txBody>
      </p:sp>
      <p:sp>
        <p:nvSpPr>
          <p:cNvPr id="21" name="20 Flecha abajo"/>
          <p:cNvSpPr/>
          <p:nvPr/>
        </p:nvSpPr>
        <p:spPr>
          <a:xfrm>
            <a:off x="6059488" y="1493838"/>
            <a:ext cx="228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4464" name="Text Box 11"/>
          <p:cNvSpPr txBox="1">
            <a:spLocks noChangeArrowheads="1"/>
          </p:cNvSpPr>
          <p:nvPr/>
        </p:nvSpPr>
        <p:spPr bwMode="auto">
          <a:xfrm>
            <a:off x="762000" y="34242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latin typeface="Arial Unicode MS" pitchFamily="34" charset="-128"/>
              </a:rPr>
              <a:t>cont </a:t>
            </a:r>
            <a:r>
              <a:rPr lang="en-US" altLang="es-AR">
                <a:latin typeface="Arial Unicode MS" pitchFamily="34" charset="-128"/>
                <a:sym typeface="Symbol" pitchFamily="18" charset="2"/>
              </a:rPr>
              <a:t> 3</a:t>
            </a:r>
            <a:r>
              <a:rPr lang="en-US" altLang="es-AR">
                <a:latin typeface="Arial Unicode MS" pitchFamily="34" charset="-128"/>
              </a:rPr>
              <a:t> 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" y="3957638"/>
            <a:ext cx="616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>
                <a:latin typeface="Arial Unicode MS" pitchFamily="34" charset="-128"/>
              </a:rPr>
              <a:t>Se </a:t>
            </a:r>
            <a:r>
              <a:rPr lang="en-US" altLang="es-AR" dirty="0" err="1">
                <a:latin typeface="Arial Unicode MS" pitchFamily="34" charset="-128"/>
              </a:rPr>
              <a:t>satisface</a:t>
            </a:r>
            <a:r>
              <a:rPr lang="en-US" altLang="es-AR" dirty="0">
                <a:latin typeface="Arial Unicode MS" pitchFamily="34" charset="-128"/>
              </a:rPr>
              <a:t> la </a:t>
            </a:r>
            <a:r>
              <a:rPr lang="en-US" altLang="es-AR" dirty="0" err="1">
                <a:latin typeface="Arial Unicode MS" pitchFamily="34" charset="-128"/>
              </a:rPr>
              <a:t>propiedad</a:t>
            </a:r>
            <a:endParaRPr lang="en-US" altLang="es-AR" dirty="0">
              <a:latin typeface="Arial Unicode MS" pitchFamily="34" charset="-128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199" y="44624"/>
            <a:ext cx="8207375" cy="1143000"/>
          </a:xfrm>
        </p:spPr>
        <p:txBody>
          <a:bodyPr/>
          <a:lstStyle/>
          <a:p>
            <a:r>
              <a:rPr lang="es-AR" altLang="es-AR" sz="3600" b="1" dirty="0" smtClean="0"/>
              <a:t>Caso de Estudio: Estación Meteorológica</a:t>
            </a:r>
          </a:p>
        </p:txBody>
      </p:sp>
    </p:spTree>
    <p:extLst>
      <p:ext uri="{BB962C8B-B14F-4D97-AF65-F5344CB8AC3E}">
        <p14:creationId xmlns:p14="http://schemas.microsoft.com/office/powerpoint/2010/main" val="15241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1702</TotalTime>
  <Words>8991</Words>
  <Application>Microsoft Office PowerPoint</Application>
  <PresentationFormat>On-screen Show (4:3)</PresentationFormat>
  <Paragraphs>2255</Paragraphs>
  <Slides>161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161</vt:i4>
      </vt:variant>
    </vt:vector>
  </HeadingPairs>
  <TitlesOfParts>
    <vt:vector size="162" baseType="lpstr">
      <vt:lpstr>Adyacencia</vt:lpstr>
      <vt:lpstr>Introducción a la Programación Orientada a Objetos  Sonia Rueda   Encapsulamiento y Abstracción </vt:lpstr>
      <vt:lpstr>Encapsulamiento</vt:lpstr>
      <vt:lpstr>Modificadores de Acceso </vt:lpstr>
      <vt:lpstr>Caso de Estudio: Estación Meteorológica</vt:lpstr>
      <vt:lpstr>PowerPoint Presentation</vt:lpstr>
      <vt:lpstr>PowerPoint Presentation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PowerPoint Presentation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Caso de Estudio: Estación Meteorológica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165</cp:revision>
  <dcterms:created xsi:type="dcterms:W3CDTF">2015-08-15T12:30:20Z</dcterms:created>
  <dcterms:modified xsi:type="dcterms:W3CDTF">2019-10-01T20:46:27Z</dcterms:modified>
</cp:coreProperties>
</file>